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9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ru.wikipedia.org/w/index.php?title=%D0%9F%D0%B0%D0%BB%D0%B0%D1%82%D0%B8%D0%BD%D1%81%D0%BA%D0%B8%D0%B5_%D0%B8%D0%B3%D1%80%D1%8B&amp;action=edit&amp;redlink=1" TargetMode="External"/><Relationship Id="rId7" Type="http://schemas.openxmlformats.org/officeDocument/2006/relationships/hyperlink" Target="https://ru.wikipedia.org/wiki/%D0%93%D0%B0%D0%B9_%D0%92%D0%B0%D0%BB%D0%B5%D1%80%D0%B8%D0%B9_%D0%9A%D0%B0%D1%82%D1%83%D0%BB%D0%BB" TargetMode="External"/><Relationship Id="rId2" Type="http://schemas.openxmlformats.org/officeDocument/2006/relationships/hyperlink" Target="https://ru.wikipedia.org/wiki/%D0%9A%D0%B0%D1%81%D1%81%D0%B8%D0%B9_%D0%A5%D0%B5%D1%80%D0%B5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B%D0%B5%D0%BA%D1%81%D0%B0%D0%BD%D0%B4%D1%80%D0%B8%D1%8F" TargetMode="External"/><Relationship Id="rId5" Type="http://schemas.openxmlformats.org/officeDocument/2006/relationships/hyperlink" Target="https://ru.wikipedia.org/wiki/41_%D0%B3%D0%BE%D0%B4" TargetMode="External"/><Relationship Id="rId4" Type="http://schemas.openxmlformats.org/officeDocument/2006/relationships/hyperlink" Target="https://ru.wikipedia.org/wiki/24_%D1%8F%D0%BD%D0%B2%D0%B0%D1%80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3%D0%B4%D0%B5%D1%8F" TargetMode="External"/><Relationship Id="rId3" Type="http://schemas.openxmlformats.org/officeDocument/2006/relationships/hyperlink" Target="https://ru.wikipedia.org/wiki/%D0%A2%D1%80%D0%B8%D1%83%D0%BC%D1%84" TargetMode="External"/><Relationship Id="rId7" Type="http://schemas.openxmlformats.org/officeDocument/2006/relationships/hyperlink" Target="https://ru.wikipedia.org/wiki/%D0%9B%D0%B8%D0%BA%D0%B8%D1%8F" TargetMode="External"/><Relationship Id="rId2" Type="http://schemas.openxmlformats.org/officeDocument/2006/relationships/hyperlink" Target="https://ru.wikipedia.org/wiki/%D0%A0%D0%B8%D0%BC%D1%81%D0%BA%D0%B0%D1%8F_%D0%91%D1%80%D0%B8%D1%82%D0%B0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0%BC%D1%84%D0%B8%D0%BB%D0%B8%D1%8F" TargetMode="External"/><Relationship Id="rId5" Type="http://schemas.openxmlformats.org/officeDocument/2006/relationships/hyperlink" Target="https://ru.wikipedia.org/wiki/%D0%9D%D0%BE%D1%80%D0%B8%D0%BA" TargetMode="External"/><Relationship Id="rId4" Type="http://schemas.openxmlformats.org/officeDocument/2006/relationships/hyperlink" Target="https://ru.wikipedia.org/wiki/%D0%A4%D1%80%D0%B0%D0%BA%D0%B8%D1%8F" TargetMode="Externa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1%D0%BA%D1%83%D0%BB%D0%B0%D0%BF" TargetMode="External"/><Relationship Id="rId2" Type="http://schemas.openxmlformats.org/officeDocument/2006/relationships/hyperlink" Target="https://ru.wikipedia.org/wiki/%D0%AD%D0%B4%D0%B8%D0%BA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ru.wikipedia.org/wiki/%D0%90%D0%BA%D0%B2%D0%B0_%D0%9A%D0%BB%D0%B0%D0%B2%D0%B4%D0%B8%D1%8F" TargetMode="External"/><Relationship Id="rId7" Type="http://schemas.openxmlformats.org/officeDocument/2006/relationships/hyperlink" Target="https://ru.wikipedia.org/wiki/%D0%A4%D0%BE%D0%BD%D1%82%D0%B0%D0%BD_%D0%A2%D1%80%D0%B5%D0%B2%D0%B8" TargetMode="External"/><Relationship Id="rId2" Type="http://schemas.openxmlformats.org/officeDocument/2006/relationships/hyperlink" Target="https://ru.wikipedia.org/wiki/%D0%90%D0%BA%D0%B2%D0%B5%D0%B4%D1%83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B%D0%B0%D0%B2%D0%B4%D0%B8%D0%B9#cite_note-54" TargetMode="External"/><Relationship Id="rId5" Type="http://schemas.openxmlformats.org/officeDocument/2006/relationships/hyperlink" Target="https://ru.wikipedia.org/wiki/%D0%90%D0%BA%D0%B2%D0%B0_%D0%92%D0%B8%D1%80%D0%B3%D0%BE" TargetMode="External"/><Relationship Id="rId4" Type="http://schemas.openxmlformats.org/officeDocument/2006/relationships/hyperlink" Target="https://ru.wikipedia.org/wiki/%D0%90%D0%BD%D0%B8%D0%BE_%D0%9D%D0%BE%D0%B2%D1%83%D1%8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ru.wikipedia.org/wiki/%D0%93%D0%B5%D1%80%D0%BC%D0%B0%D0%BD%D0%B8%D1%8F" TargetMode="External"/><Relationship Id="rId7" Type="http://schemas.openxmlformats.org/officeDocument/2006/relationships/hyperlink" Target="https://ru.wikipedia.org/w/index.php?title=%D0%9F%D0%BE%D1%80%D1%82_(%D0%B3%D0%BE%D1%80%D0%BE%D0%B4)&amp;action=edit&amp;redlink=1" TargetMode="External"/><Relationship Id="rId2" Type="http://schemas.openxmlformats.org/officeDocument/2006/relationships/hyperlink" Target="https://ru.wikipedia.org/wiki/%D0%A0%D0%B5%D0%B9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1%D1%82%D0%B8%D1%8F" TargetMode="External"/><Relationship Id="rId5" Type="http://schemas.openxmlformats.org/officeDocument/2006/relationships/hyperlink" Target="https://ru.wikipedia.org/wiki/%D0%95%D0%B3%D0%B8%D0%BF%D0%B5%D1%82" TargetMode="External"/><Relationship Id="rId4" Type="http://schemas.openxmlformats.org/officeDocument/2006/relationships/hyperlink" Target="https://ru.wikipedia.org/wiki/%D0%98%D1%82%D0%B0%D0%BB%D0%B8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u.wikipedia.org/wiki/%D0%A4%D1%83%D1%86%D0%B8%D0%BD%D1%81%D0%BA%D0%BE%D0%B5_%D0%BE%D0%B7%D0%B5%D1%80%D0%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54_%D0%B3%D0%BE%D0%B4" TargetMode="External"/><Relationship Id="rId2" Type="http://schemas.openxmlformats.org/officeDocument/2006/relationships/hyperlink" Target="https://ru.wikipedia.org/wiki/13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ru.wikipedia.org/wiki/%D0%9C%D0%B0%D0%B2%D0%B7%D0%BE%D0%BB%D0%B5%D0%B9_%D0%90%D0%B2%D0%B3%D1%83%D1%81%D1%82%D0%B0" TargetMode="External"/><Relationship Id="rId4" Type="http://schemas.openxmlformats.org/officeDocument/2006/relationships/hyperlink" Target="https://ru.wikipedia.org/wiki/24_%D0%BE%D0%BA%D1%82%D1%8F%D0%B1%D1%80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0%D0%B2%D0%B8%D0%B8" TargetMode="External"/><Relationship Id="rId2" Type="http://schemas.openxmlformats.org/officeDocument/2006/relationships/hyperlink" Target="https://ru.wikipedia.org/wiki/%D0%97%D0%BE%D0%BB%D0%BE%D1%82%D0%BE%D0%B9_%D0%B4%D0%BE%D0%BC_%D0%9D%D0%B5%D1%80%D0%BE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ru.wikipedia.org/wiki/%D0%A2%D0%B8%D1%82_%D0%A4%D0%BB%D0%B0%D0%B2%D0%B8%D0%B9_%D0%92%D0%B5%D1%81%D0%BF%D0%B0%D1%81%D0%B8%D0%B0%D0%BD" TargetMode="External"/><Relationship Id="rId4" Type="http://schemas.openxmlformats.org/officeDocument/2006/relationships/hyperlink" Target="https://ru.wikipedia.org/wiki/%D0%AE%D0%BB%D0%B8%D0%B8-%D0%9A%D0%BB%D0%B0%D0%B2%D0%B4%D0%B8%D0%B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%D0%A0%D0%B8%D0%BC%D1%81%D0%BA%D0%B0%D1%8F_%D0%B8%D0%BC%D0%BF%D0%B5%D1%80%D0%B8%D1%8F" TargetMode="External"/><Relationship Id="rId7" Type="http://schemas.openxmlformats.org/officeDocument/2006/relationships/hyperlink" Target="https://ru.wikipedia.org/wiki/%D0%9E%D1%82%D0%B5%D1%86_%D0%BE%D1%82%D0%B5%D1%87%D0%B5%D1%81%D1%82%D0%B2%D0%B0" TargetMode="External"/><Relationship Id="rId2" Type="http://schemas.openxmlformats.org/officeDocument/2006/relationships/hyperlink" Target="https://ru.wikipedia.org/wiki/%D0%94%D1%80%D0%B5%D0%B2%D0%BD%D0%B8%D0%B9_%D0%A0%D0%B8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8%D0%B1%D1%83%D0%BD" TargetMode="External"/><Relationship Id="rId5" Type="http://schemas.openxmlformats.org/officeDocument/2006/relationships/hyperlink" Target="https://ru.wikipedia.org/wiki/%D0%92%D0%B5%D0%BB%D0%B8%D0%BA%D0%B8%D0%B9_%D0%BF%D0%BE%D0%BD%D1%82%D0%B8%D1%84%D0%B8%D0%BA" TargetMode="External"/><Relationship Id="rId4" Type="http://schemas.openxmlformats.org/officeDocument/2006/relationships/hyperlink" Target="https://ru.wikipedia.org/wiki/%D0%9A%D0%BE%D0%BD%D1%81%D1%83%D0%BB_(%D0%94%D1%80%D0%B5%D0%B2%D0%BD%D0%B8%D0%B9_%D0%A0%D0%B8%D0%BC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0%B4%D0%BE%D1%81" TargetMode="External"/><Relationship Id="rId2" Type="http://schemas.openxmlformats.org/officeDocument/2006/relationships/hyperlink" Target="https://ru.wikipedia.org/wiki/55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59_%D0%B3%D0%BE%D0%B4" TargetMode="External"/><Relationship Id="rId2" Type="http://schemas.openxmlformats.org/officeDocument/2006/relationships/hyperlink" Target="https://ru.wikipedia.org/wiki/%D0%A2%D0%B5%D1%80%D0%B8%D0%B0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ru.wikipedia.org/wiki/%D0%91%D0%B0%D0%B9%D0%B8_(%D0%B3%D0%BE%D1%80%D0%BE%D0%B4)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ru.wikipedia.org/wiki/%D0%9C%D0%BE%D0%B1%D0%B5%D0%B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60_%D0%B3%D0%BE%D0%B4" TargetMode="External"/><Relationship Id="rId2" Type="http://schemas.openxmlformats.org/officeDocument/2006/relationships/hyperlink" Target="https://ru.wikipedia.org/wiki/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ru.wikipedia.org/wiki/%D0%92%D0%B5%D1%82%D0%BE" TargetMode="External"/><Relationship Id="rId4" Type="http://schemas.openxmlformats.org/officeDocument/2006/relationships/hyperlink" Target="https://ru.wikipedia.org/wiki/%D0%9F%D0%B0%D1%82%D1%80%D0%BE%D0%BD%D0%B0%D1%82_(%D0%94%D1%80%D0%B5%D0%B2%D0%BD%D0%B8%D0%B9_%D0%A0%D0%B8%D0%BC)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3%D0%B8%D1%81%D1%82%D1%80%D0%B0%D1%82" TargetMode="External"/><Relationship Id="rId2" Type="http://schemas.openxmlformats.org/officeDocument/2006/relationships/hyperlink" Target="https://ru.wikipedia.org/wiki/%D0%9A%D0%BE%D1%80%D1%80%D1%83%D0%BF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ru.wikipedia.org/wiki/%D0%9D%D0%B5%D1%81%D0%BE%D1%81%D1%82%D0%BE%D1%8F%D1%82%D0%B5%D0%BB%D1%8C%D0%BD%D0%BE%D1%81%D1%82%D1%8C" TargetMode="External"/><Relationship Id="rId4" Type="http://schemas.openxmlformats.org/officeDocument/2006/relationships/hyperlink" Target="https://ru.wikipedia.org/wiki/%D0%9F%D1%80%D0%BE%D0%BA%D1%83%D1%80%D0%B0%D1%82%D0%BE%D1%8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60_%D0%B3%D0%BE%D0%B4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ru.wikipedia.org/wiki/%D0%93%D0%B8%D0%BC%D0%BD%D0%B0%D1%81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65_%D0%B3%D0%BE%D0%B4" TargetMode="External"/><Relationship Id="rId5" Type="http://schemas.openxmlformats.org/officeDocument/2006/relationships/hyperlink" Target="https://ru.wikipedia.org/wiki/%D0%9B%D0%B0%D1%82%D0%B8%D0%BD%D1%81%D0%BA%D0%B8%D0%B9_%D1%8F%D0%B7%D1%8B%D0%BA" TargetMode="External"/><Relationship Id="rId4" Type="http://schemas.openxmlformats.org/officeDocument/2006/relationships/hyperlink" Target="https://ru.wikipedia.org/w/index.php?title=%D0%9A%D0%B2%D0%B8%D0%BD%D0%BA%D0%B2%D0%B8%D0%BD%D0%B0%D0%BB%D0%B8%D1%8F_%D0%9D%D0%B5%D1%80%D0%BE%D0%BD%D0%B8%D1%8F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58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s://ru.wikipedia.org/wiki/%D0%9F%D0%B0%D1%80%D1%84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1%83%D1%84%D0%B5%D1%80%D0%BD%D1%8B%D0%B5_%D0%B3%D0%BE%D1%81%D1%83%D0%B4%D0%B0%D1%80%D1%81%D1%82%D0%B2%D0%B0" TargetMode="External"/><Relationship Id="rId5" Type="http://schemas.openxmlformats.org/officeDocument/2006/relationships/hyperlink" Target="https://ru.wikipedia.org/wiki/%D0%90%D1%80%D0%BC%D0%B5%D0%BD%D0%B8%D1%8F" TargetMode="External"/><Relationship Id="rId4" Type="http://schemas.openxmlformats.org/officeDocument/2006/relationships/hyperlink" Target="https://ru.wikipedia.org/wiki/63_%D0%B3%D0%BE%D0%B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ru.wikipedia.org/wiki/62_%D0%B3%D0%BE%D0%B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8%D0%B1%D0%B5%D1%80%D0%B8%D0%B9" TargetMode="External"/><Relationship Id="rId2" Type="http://schemas.openxmlformats.org/officeDocument/2006/relationships/hyperlink" Target="https://ru.wikipedia.org/wiki/%D0%9A%D1%83%D0%BB%D1%8C%D1%82_%D0%B8%D0%BC%D0%BF%D0%B5%D1%80%D0%B0%D1%82%D0%BE%D1%80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%D0%AE%D0%BB%D0%B8%D0%B8-%D0%9A%D0%BB%D0%B0%D0%B2%D0%B4%D0%B8%D0%B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64_%D0%B3%D0%BE%D0%B4" TargetMode="External"/><Relationship Id="rId2" Type="http://schemas.openxmlformats.org/officeDocument/2006/relationships/hyperlink" Target="https://ru.wikipedia.org/wiki/%D0%9A%D0%BE%D0%BB%D0%B5%D1%81%D0%BD%D0%B8%D1%86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ru.wikipedia.org/wiki/%D0%9D%D0%B5%D0%B0%D0%BF%D0%BE%D0%BB%D1%8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64_%D0%B3%D0%BE%D0%B4" TargetMode="External"/><Relationship Id="rId2" Type="http://schemas.openxmlformats.org/officeDocument/2006/relationships/hyperlink" Target="https://ru.wikipedia.org/wiki/19_%D0%B8%D1%8E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ru.wikipedia.org/wiki/%D0%9D%D0%B5%D1%80%D0%BE%D0%BD#cite_note-24" TargetMode="External"/><Relationship Id="rId4" Type="http://schemas.openxmlformats.org/officeDocument/2006/relationships/hyperlink" Target="https://ru.wikipedia.org/wiki/%D0%A6%D0%B8%D1%80%D0%BA%D1%83%D1%81_%D0%9C%D0%B0%D0%BA%D1%81%D0%B8%D0%BC%D1%83%D1%8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ru.wikipedia.org/wiki/%D0%9A%D0%BE%D1%80%D0%B8%D0%BD%D1%84%D1%81%D0%BA%D0%B8%D0%B9_%D0%BF%D0%B5%D1%80%D0%B5%D1%88%D0%B5%D0%B5%D0%B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Qualis_artifex_pereo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D%D0%BF%D0%B0%D1%84%D1%80%D0%BE%D0%B4%D0%B8%D1%82&amp;action=edit&amp;redlink=1" TargetMode="External"/><Relationship Id="rId2" Type="http://schemas.openxmlformats.org/officeDocument/2006/relationships/hyperlink" Target="https://ru.wikipedia.org/wiki/%D0%98%D0%BB%D0%B8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s://ru.wikipedia.org/wiki/Qualis_artifex_pereo" TargetMode="Externa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8%D0%BD%D1%86%D0%B8%D0%B9" TargetMode="External"/><Relationship Id="rId2" Type="http://schemas.openxmlformats.org/officeDocument/2006/relationships/hyperlink" Target="https://ru.wikipedia.org/w/index.php?title=%D0%98%D0%BA%D0%B5%D0%BB_(%D0%B2%D0%BE%D0%BB%D1%8C%D0%BD%D0%BE%D0%BE%D1%82%D0%BF%D1%83%D1%89%D0%B5%D0%BD%D0%BD%D0%B8%D0%BA)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s://ru.wikipedia.org/wiki/%D0%94%D0%B8%D0%BE%D0%BD_%D0%9A%D0%B0%D1%81%D1%81%D0%B8%D0%B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E%D0%BB%D0%B8%D0%B8-%D0%9A%D0%BB%D0%B0%D0%B2%D0%B4%D0%B8%D0%B8" TargetMode="External"/><Relationship Id="rId3" Type="http://schemas.openxmlformats.org/officeDocument/2006/relationships/hyperlink" Target="https://ru.wikipedia.org/wiki/42_%D0%B3%D0%BE%D0%B4_%D0%B4%D0%BE_%D0%BD._%D1%8D." TargetMode="External"/><Relationship Id="rId7" Type="http://schemas.openxmlformats.org/officeDocument/2006/relationships/hyperlink" Target="https://ru.wikipedia.org/wiki/14_%D0%B3%D0%BE%D0%B4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C%D0%BF%D0%B5%D1%80%D0%B0%D1%82%D0%BE%D1%80" TargetMode="External"/><Relationship Id="rId11" Type="http://schemas.openxmlformats.org/officeDocument/2006/relationships/hyperlink" Target="https://ru.wikipedia.org/wiki/%D0%98%D0%B8%D1%81%D1%83%D1%81_%D0%A5%D1%80%D0%B8%D1%81%D1%82%D0%BE%D1%81" TargetMode="External"/><Relationship Id="rId5" Type="http://schemas.openxmlformats.org/officeDocument/2006/relationships/hyperlink" Target="https://ru.wikipedia.org/wiki/%D0%A0%D0%B8%D0%BC%D1%81%D0%BA%D0%B0%D1%8F_%D0%B8%D0%BC%D0%BF%D0%B5%D1%80%D0%B8%D1%8F" TargetMode="External"/><Relationship Id="rId10" Type="http://schemas.openxmlformats.org/officeDocument/2006/relationships/hyperlink" Target="https://ru.wikipedia.org/wiki/%D0%A2%D0%B8%D0%B1%D0%B5%D1%80%D0%B8%D0%B9#cite_note-1" TargetMode="External"/><Relationship Id="rId4" Type="http://schemas.openxmlformats.org/officeDocument/2006/relationships/hyperlink" Target="https://ru.wikipedia.org/wiki/37_%D0%B3%D0%BE%D0%B4" TargetMode="External"/><Relationship Id="rId9" Type="http://schemas.openxmlformats.org/officeDocument/2006/relationships/hyperlink" Target="https://ru.wikipedia.org/wiki/%D0%91%D0%B8%D0%B1%D0%BB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0%BB%D0%BE%D0%BD_%D0%90%D0%BB%D0%B5%D0%BA%D1%81%D0%B0%D0%BD%D0%B4%D1%80%D0%B8%D0%B9%D1%81%D0%BA%D0%B8%D0%B9" TargetMode="External"/><Relationship Id="rId2" Type="http://schemas.openxmlformats.org/officeDocument/2006/relationships/hyperlink" Target="https://ru.wikipedia.org/wiki/%D0%96%D0%B8%D0%B7%D0%BD%D1%8C_%D0%B4%D0%B2%D0%B5%D0%BD%D0%B0%D0%B4%D1%86%D0%B0%D1%82%D0%B8_%D1%86%D0%B5%D0%B7%D0%B0%D1%80%D0%B5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B%D0%B8%D0%B3%D0%B8" TargetMode="External"/><Relationship Id="rId3" Type="http://schemas.openxmlformats.org/officeDocument/2006/relationships/hyperlink" Target="https://ru.wikipedia.org/wiki/%D0%AE%D0%BB%D0%B8%D0%B8-%D0%9A%D0%BB%D0%B0%D0%B2%D0%B4%D0%B8%D0%B8" TargetMode="External"/><Relationship Id="rId7" Type="http://schemas.openxmlformats.org/officeDocument/2006/relationships/hyperlink" Target="https://ru.wikipedia.org/wiki/%D0%90%D0%B3%D1%80%D0%B8%D0%BF%D0%BF%D0%B8%D0%BD%D0%B0_%D0%A1%D1%82%D0%B0%D1%80%D1%88%D0%B0%D1%8F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ru.wikipedia.org/wiki/%D0%94%D1%80%D0%B5%D0%B2%D0%BD%D0%B8%D0%B9_%D0%A0%D0%B8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5%D1%80%D0%BE%D0%BD_%D0%9A%D0%BB%D0%B0%D0%B2%D0%B4%D0%B8%D0%B9_%D0%94%D1%80%D1%83%D0%B7_%D0%93%D0%B5%D1%80%D0%BC%D0%B0%D0%BD%D0%B8%D0%BA" TargetMode="External"/><Relationship Id="rId11" Type="http://schemas.openxmlformats.org/officeDocument/2006/relationships/hyperlink" Target="https://ru.wikipedia.org/wiki/Oderint,_dum_metuant" TargetMode="External"/><Relationship Id="rId5" Type="http://schemas.openxmlformats.org/officeDocument/2006/relationships/hyperlink" Target="https://ru.wikipedia.org/wiki/37" TargetMode="External"/><Relationship Id="rId10" Type="http://schemas.openxmlformats.org/officeDocument/2006/relationships/hyperlink" Target="https://ru.wikipedia.org/wiki/%D0%93%D0%B0%D0%B9_%D0%A1%D0%B2%D0%B5%D1%82%D0%BE%D0%BD%D0%B8%D0%B9_%D0%A2%D1%80%D0%B0%D0%BD%D0%BA%D0%B2%D0%B8%D0%BB%D0%BB" TargetMode="External"/><Relationship Id="rId4" Type="http://schemas.openxmlformats.org/officeDocument/2006/relationships/hyperlink" Target="https://ru.wikipedia.org/wiki/18_%D0%BC%D0%B0%D1%80%D1%82%D0%B0" TargetMode="External"/><Relationship Id="rId9" Type="http://schemas.openxmlformats.org/officeDocument/2006/relationships/hyperlink" Target="https://ru.wikipedia.org/wiki/%D0%9B%D0%B0%D1%82%D0%B8%D0%BD%D1%81%D0%BA%D0%B8%D0%B9_%D1%8F%D0%B7%D1%8B%D0%B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0-%D0%9C%D0%B0%D0%BD%D1%8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1%8C%D0%BD%D0%BE%D0%BE%D1%82%D0%BF%D1%83%D1%89%D0%B5%D0%BD%D0%BD%D0%B8%D0%BA" TargetMode="External"/><Relationship Id="rId2" Type="http://schemas.openxmlformats.org/officeDocument/2006/relationships/hyperlink" Target="https://ru.wikipedia.org/wiki/%D0%90%D0%BA%D0%B2%D0%B5%D0%B4%D1%83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7884" y="1428736"/>
            <a:ext cx="3286116" cy="19288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Римская империя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1-2 в.в.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4286256"/>
            <a:ext cx="2714612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Презентация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Губы Т.Н.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чителя истории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ОШ№ 69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Запорожья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://arx.novosibdom.ru/story/ARX_HISTORY/ARCH_Roma/tit_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027597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рим\1389606555_vo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256"/>
            <a:ext cx="1349072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Несмотря </a:t>
            </a:r>
            <a:r>
              <a:rPr lang="ru-RU" sz="2000" dirty="0" smtClean="0"/>
              <a:t>на это, к новой попытке </a:t>
            </a:r>
            <a:r>
              <a:rPr lang="ru-RU" sz="2000" dirty="0" smtClean="0"/>
              <a:t>заговора прибегли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" tooltip="Кассий Херея"/>
              </a:rPr>
              <a:t>Кассий </a:t>
            </a:r>
            <a:r>
              <a:rPr lang="ru-RU" sz="2000" dirty="0" err="1" smtClean="0">
                <a:hlinkClick r:id="rId2" tooltip="Кассий Херея"/>
              </a:rPr>
              <a:t>Херея</a:t>
            </a:r>
            <a:r>
              <a:rPr lang="ru-RU" sz="2000" dirty="0" smtClean="0"/>
              <a:t>, </a:t>
            </a:r>
            <a:r>
              <a:rPr lang="ru-RU" sz="2000" dirty="0" err="1" smtClean="0"/>
              <a:t>Анний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Винициан</a:t>
            </a:r>
            <a:r>
              <a:rPr lang="ru-RU" sz="2000" dirty="0" smtClean="0"/>
              <a:t> и сенаторы </a:t>
            </a:r>
            <a:r>
              <a:rPr lang="ru-RU" sz="2000" dirty="0" err="1" smtClean="0"/>
              <a:t>Публий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Аспренат</a:t>
            </a:r>
            <a:r>
              <a:rPr lang="ru-RU" sz="2000" dirty="0" smtClean="0"/>
              <a:t> и </a:t>
            </a:r>
            <a:r>
              <a:rPr lang="ru-RU" sz="2000" dirty="0" err="1" smtClean="0"/>
              <a:t>Луций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Норбан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Бальб</a:t>
            </a:r>
            <a:r>
              <a:rPr lang="ru-RU" sz="2000" dirty="0" smtClean="0"/>
              <a:t>. Дата убийства была назначена на </a:t>
            </a:r>
            <a:r>
              <a:rPr lang="ru-RU" sz="2000" dirty="0" err="1" smtClean="0">
                <a:hlinkClick r:id="rId3" tooltip="Палатинские игры (страница отсутствует)"/>
              </a:rPr>
              <a:t>Палатинские</a:t>
            </a:r>
            <a:r>
              <a:rPr lang="ru-RU" sz="2000" dirty="0" smtClean="0">
                <a:hlinkClick r:id="rId3" tooltip="Палатинские игры (страница отсутствует)"/>
              </a:rPr>
              <a:t> игры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4" tooltip="24 января"/>
              </a:rPr>
              <a:t>24 января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5" tooltip="41 год"/>
              </a:rPr>
              <a:t>41 года</a:t>
            </a:r>
            <a:r>
              <a:rPr lang="ru-RU" sz="2000" dirty="0" smtClean="0"/>
              <a:t>. Наиболее сильно заговорщики опасались одного из телохранителей Калигулы — сильного и брутального германца, а также того, что во время игр Калигула мог отправиться в </a:t>
            </a:r>
            <a:r>
              <a:rPr lang="ru-RU" sz="2000" dirty="0" smtClean="0">
                <a:hlinkClick r:id="rId6" tooltip="Александрия"/>
              </a:rPr>
              <a:t>Александрию</a:t>
            </a:r>
            <a:r>
              <a:rPr lang="ru-RU" sz="2000" dirty="0" smtClean="0"/>
              <a:t>. Однако Гай появился на церемониях и утром вошёл в забитый людьми театр, где давали пьесы </a:t>
            </a:r>
            <a:r>
              <a:rPr lang="ru-RU" sz="2000" dirty="0" smtClean="0">
                <a:hlinkClick r:id="rId7" tooltip="Гай Валерий Катулл"/>
              </a:rPr>
              <a:t>Катулла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По </a:t>
            </a:r>
            <a:r>
              <a:rPr lang="ru-RU" sz="2000" dirty="0" smtClean="0"/>
              <a:t>свидетельству </a:t>
            </a:r>
            <a:r>
              <a:rPr lang="ru-RU" sz="2000" dirty="0" err="1" smtClean="0"/>
              <a:t>Светония</a:t>
            </a:r>
            <a:r>
              <a:rPr lang="ru-RU" sz="2000" dirty="0" smtClean="0"/>
              <a:t>, последними словами Калигулы были «Я жив ещё», заговорщики же, добивая императора, нанесли ему около тридцати ударов, подбадривая друг друга криком: «Бей ещё!»</a:t>
            </a:r>
            <a:endParaRPr lang="ru-RU" sz="2000" dirty="0"/>
          </a:p>
        </p:txBody>
      </p:sp>
      <p:pic>
        <p:nvPicPr>
          <p:cNvPr id="10242" name="Picture 2" descr="http://www.forbfilms.ru/uploads/posts/2011-12/1323427678_kaligu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3429000"/>
            <a:ext cx="7273042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14290"/>
            <a:ext cx="5072066" cy="21431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400" b="1" dirty="0" smtClean="0"/>
              <a:t>Прославился своим жестоким характером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сумасбродством. </a:t>
            </a:r>
          </a:p>
          <a:p>
            <a:pPr>
              <a:buNone/>
            </a:pPr>
            <a:r>
              <a:rPr lang="ru-RU" sz="2400" b="1" dirty="0" smtClean="0"/>
              <a:t>     Сделал сенатором своего любимого коня </a:t>
            </a:r>
            <a:r>
              <a:rPr lang="ru-RU" sz="2400" b="1" dirty="0" err="1" smtClean="0"/>
              <a:t>Инцитата</a:t>
            </a:r>
            <a:r>
              <a:rPr lang="ru-RU" sz="2400" b="1" dirty="0" smtClean="0"/>
              <a:t>, не нарушив ни одного римского закона.</a:t>
            </a:r>
            <a:endParaRPr lang="ru-RU" sz="2400" b="1" dirty="0"/>
          </a:p>
        </p:txBody>
      </p:sp>
      <p:pic>
        <p:nvPicPr>
          <p:cNvPr id="9217" name="Picture 1" descr="C:\Documents and Settings\Admin\Рабочий стол\рим\0015-015-Kaligula-Gaj-TSezar-kotorogo-priroda-sozdala-slovno-zatem-chtoby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2285968"/>
            <a:ext cx="4848225" cy="4572032"/>
          </a:xfrm>
          <a:prstGeom prst="rect">
            <a:avLst/>
          </a:prstGeom>
          <a:noFill/>
        </p:spPr>
      </p:pic>
      <p:pic>
        <p:nvPicPr>
          <p:cNvPr id="9219" name="Picture 3" descr="http://cs1.kprf.ru/images/newsstory_illustrations/large/caligul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09562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Клавдий (41 -54 гг.)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857752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Клавдия </a:t>
            </a:r>
            <a:r>
              <a:rPr lang="ru-RU" dirty="0" smtClean="0"/>
              <a:t>никто и никогда не готовил к исполнению им обязанностей правителя. Однако его занятия историей и риторикой в детстве и юности, общение с выдающимися умами того времени и исторические примеры правителей, о которых он был прекрасно осведомлён, сделали из него императора, который пришёл к власти случайно, но за время своего правления полностью сосредоточил её в своих руках, выиграл несколько военных кампаний, весьма существенно расширил границы Римской империи и стал вторым после Августа правителем, который после смерти был обожествлён.</a:t>
            </a:r>
            <a:endParaRPr lang="ru-RU" dirty="0"/>
          </a:p>
        </p:txBody>
      </p:sp>
      <p:sp>
        <p:nvSpPr>
          <p:cNvPr id="8194" name="AutoShape 2" descr="https://upload.wikimedia.org/wikipedia/commons/thumb/0/07/Claudius_(M.A.N._Madrid)_01.jpg/174px-Claudius_(M.A.N._Madrid)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upload.wikimedia.org/wikipedia/commons/thumb/0/07/Claudius_(M.A.N._Madrid)_01.jpg/174px-Claudius_(M.A.N._Madrid)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rushist.com/images/roman-empire/claudius-impe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4211890" cy="5567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85728"/>
            <a:ext cx="5143504" cy="6572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Клавдий уже через два года после прихода к </a:t>
            </a:r>
            <a:r>
              <a:rPr lang="ru-RU" sz="2000" dirty="0" smtClean="0"/>
              <a:t>власти </a:t>
            </a:r>
            <a:r>
              <a:rPr lang="ru-RU" sz="2000" dirty="0" smtClean="0"/>
              <a:t>запланировал военную кампанию, которая существенно расширила границы империи. Кампания эта заключалась в высадке римских войск в </a:t>
            </a:r>
            <a:r>
              <a:rPr lang="ru-RU" sz="2000" dirty="0" smtClean="0">
                <a:hlinkClick r:id="rId2" tooltip="Римская Британия"/>
              </a:rPr>
              <a:t>Британии</a:t>
            </a:r>
            <a:r>
              <a:rPr lang="ru-RU" sz="2000" dirty="0" smtClean="0"/>
              <a:t> и превращении её в </a:t>
            </a:r>
            <a:r>
              <a:rPr lang="ru-RU" sz="2000" dirty="0" smtClean="0"/>
              <a:t>римскую </a:t>
            </a:r>
            <a:r>
              <a:rPr lang="ru-RU" sz="1800" dirty="0" smtClean="0"/>
              <a:t>провинцию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Весь Британский поход занял 16 дней. Британия была захвачена и стала римской провинцией, Клавдий был удостоен </a:t>
            </a:r>
            <a:r>
              <a:rPr lang="ru-RU" sz="1800" dirty="0" smtClean="0">
                <a:hlinkClick r:id="rId3" tooltip="Триумф"/>
              </a:rPr>
              <a:t>триумфа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Британский поход положительно отразился на популярности императора, как среди народа, так и в войсках. В первые годы своего правления, практически без применения силы, Клавдий обратил в римские провинции ещё несколько клиентов Рима: </a:t>
            </a:r>
            <a:r>
              <a:rPr lang="ru-RU" sz="1800" dirty="0" smtClean="0">
                <a:hlinkClick r:id="rId4" tooltip="Фракия"/>
              </a:rPr>
              <a:t>Фракию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5" tooltip="Норик"/>
              </a:rPr>
              <a:t>Норик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6" tooltip="Памфилия"/>
              </a:rPr>
              <a:t>Памфилию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7" tooltip="Ликия"/>
              </a:rPr>
              <a:t>Ликию</a:t>
            </a:r>
            <a:r>
              <a:rPr lang="ru-RU" sz="1800" dirty="0" smtClean="0"/>
              <a:t>, а также </a:t>
            </a:r>
            <a:r>
              <a:rPr lang="ru-RU" sz="1800" dirty="0" smtClean="0">
                <a:hlinkClick r:id="rId8" tooltip="Иудея"/>
              </a:rPr>
              <a:t>Иудею</a:t>
            </a:r>
            <a:r>
              <a:rPr lang="ru-RU" sz="1800" dirty="0" smtClean="0"/>
              <a:t>.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 48 году, когда Клавдий провёл перепись населения, первую после смерти Августа, Рим насчитывал 5 984 072 гражданина, что на миллион больше, чем было в год смерти Августа. Количество же жителей выросло более чем на </a:t>
            </a:r>
            <a:r>
              <a:rPr lang="ru-RU" sz="1800" dirty="0" smtClean="0"/>
              <a:t>треть.</a:t>
            </a:r>
            <a:endParaRPr lang="ru-RU" sz="1800" dirty="0"/>
          </a:p>
        </p:txBody>
      </p:sp>
      <p:sp>
        <p:nvSpPr>
          <p:cNvPr id="7170" name="AutoShape 2" descr="https://upload.wikimedia.org/wikipedia/ru/thumb/4/47/Claudius.jpg/247px-Claudi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Documents and Settings\Admin\Рабочий стол\рим\Claudi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857232"/>
            <a:ext cx="374138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929322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 Во </a:t>
            </a:r>
            <a:r>
              <a:rPr lang="ru-RU" sz="2000" dirty="0" smtClean="0"/>
              <a:t>время своего правления император уделял большое внимание судебной системе. Он председательствовал на многих судебных заседаниях и, вынося решения, не всегда следовал букве </a:t>
            </a:r>
            <a:r>
              <a:rPr lang="ru-RU" sz="2000" dirty="0" smtClean="0"/>
              <a:t>закона. </a:t>
            </a:r>
            <a:r>
              <a:rPr lang="ru-RU" sz="2000" dirty="0" smtClean="0"/>
              <a:t>Своим вмешательством император прекратил многие застаревшие конфликты, которые тлели в римских провинциях</a:t>
            </a:r>
            <a:r>
              <a:rPr lang="ru-RU" sz="2000" dirty="0" smtClean="0"/>
              <a:t>. </a:t>
            </a:r>
            <a:r>
              <a:rPr lang="ru-RU" sz="2000" dirty="0" smtClean="0"/>
              <a:t>Также Клавдий лично принимал участие в делах, касавшихся римского гражданства. Он жестоко карал тех, кто посмел незаконно присвоить себе его</a:t>
            </a:r>
            <a:r>
              <a:rPr lang="ru-RU" sz="2000" dirty="0" smtClean="0"/>
              <a:t>. </a:t>
            </a:r>
            <a:r>
              <a:rPr lang="ru-RU" sz="2000" dirty="0" smtClean="0"/>
              <a:t>За время своего правления Клавдий издал большое количество работ, касавшихся практически всех сторон жизни римского общества — от наставлений по морали до медицинских советов. Некоторые из них приобрели статус императорских </a:t>
            </a:r>
            <a:r>
              <a:rPr lang="ru-RU" sz="2000" dirty="0" smtClean="0">
                <a:hlinkClick r:id="rId2" tooltip="Эдикт"/>
              </a:rPr>
              <a:t>эдиктов</a:t>
            </a:r>
            <a:r>
              <a:rPr lang="ru-RU" sz="2000" dirty="0" smtClean="0"/>
              <a:t>, как, например, указ, который освобождал тех рабов, которые были оставлены хозяевами умирать в храме </a:t>
            </a:r>
            <a:r>
              <a:rPr lang="ru-RU" sz="2000" dirty="0" smtClean="0">
                <a:hlinkClick r:id="rId3" tooltip="Эскулап"/>
              </a:rPr>
              <a:t>Эскулапа</a:t>
            </a:r>
            <a:r>
              <a:rPr lang="ru-RU" sz="2000" dirty="0" smtClean="0"/>
              <a:t> и там были вылечены. Ранее хозяева могли потребовать излечившегося раба обратно. Более того, тех хозяев, которые отказывали рабу в медицинской помощи, теперь обвиняли в </a:t>
            </a:r>
            <a:r>
              <a:rPr lang="ru-RU" sz="2000" dirty="0" smtClean="0"/>
              <a:t>убийстве.</a:t>
            </a:r>
            <a:endParaRPr lang="ru-RU" sz="2000" dirty="0"/>
          </a:p>
        </p:txBody>
      </p:sp>
      <p:pic>
        <p:nvPicPr>
          <p:cNvPr id="6145" name="Picture 1" descr="C:\Documents and Settings\Admin\Рабочий стол\рим\174px-Claudius_(M.A.N._Madrid)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00108"/>
            <a:ext cx="2991109" cy="513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786190"/>
            <a:ext cx="8443914" cy="284003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 время правления Клавдий не пренебрегал хозяйственной деятельностью, стараясь улучшить положение жителей, как в самом Риме, так и в провинциях.</a:t>
            </a:r>
          </a:p>
          <a:p>
            <a:r>
              <a:rPr lang="ru-RU" dirty="0" smtClean="0"/>
              <a:t>По его указанию были построены два новых </a:t>
            </a:r>
            <a:r>
              <a:rPr lang="ru-RU" dirty="0" smtClean="0">
                <a:hlinkClick r:id="rId2" tooltip="Акведук"/>
              </a:rPr>
              <a:t>акведука</a:t>
            </a:r>
            <a:r>
              <a:rPr lang="ru-RU" dirty="0" smtClean="0"/>
              <a:t>, строительство которых было начато ещё при Калигуле, но потом приостановлено. Первый получил наименование «</a:t>
            </a:r>
            <a:r>
              <a:rPr lang="ru-RU" u="sng" dirty="0" err="1" smtClean="0">
                <a:hlinkClick r:id="rId3" tooltip="Аква Клавдия"/>
              </a:rPr>
              <a:t>Аква</a:t>
            </a:r>
            <a:r>
              <a:rPr lang="ru-RU" u="sng" dirty="0" smtClean="0">
                <a:hlinkClick r:id="rId3" tooltip="Аква Клавдия"/>
              </a:rPr>
              <a:t> Клавдия</a:t>
            </a:r>
            <a:r>
              <a:rPr lang="ru-RU" dirty="0" smtClean="0"/>
              <a:t>», а второй — «</a:t>
            </a:r>
            <a:r>
              <a:rPr lang="ru-RU" dirty="0" err="1" smtClean="0">
                <a:hlinkClick r:id="rId4" tooltip="Анио Новус"/>
              </a:rPr>
              <a:t>Анио</a:t>
            </a:r>
            <a:r>
              <a:rPr lang="ru-RU" dirty="0" smtClean="0">
                <a:hlinkClick r:id="rId4" tooltip="Анио Новус"/>
              </a:rPr>
              <a:t> </a:t>
            </a:r>
            <a:r>
              <a:rPr lang="ru-RU" dirty="0" err="1" smtClean="0">
                <a:hlinkClick r:id="rId4" tooltip="Анио Новус"/>
              </a:rPr>
              <a:t>Новус</a:t>
            </a:r>
            <a:r>
              <a:rPr lang="ru-RU" dirty="0" smtClean="0"/>
              <a:t>». Общая протяженность акведуков была более 96 миль, а ежесуточный расход воды, перекачиваемый по ним — более 250 000 м³. Также был восстановлен пришедший в упадок «</a:t>
            </a:r>
            <a:r>
              <a:rPr lang="ru-RU" dirty="0" err="1" smtClean="0">
                <a:hlinkClick r:id="rId5" tooltip="Аква Вирго"/>
              </a:rPr>
              <a:t>Аква</a:t>
            </a:r>
            <a:r>
              <a:rPr lang="ru-RU" dirty="0" smtClean="0">
                <a:hlinkClick r:id="rId5" tooltip="Аква Вирго"/>
              </a:rPr>
              <a:t> </a:t>
            </a:r>
            <a:r>
              <a:rPr lang="ru-RU" dirty="0" err="1" smtClean="0">
                <a:hlinkClick r:id="rId5" tooltip="Аква Вирго"/>
              </a:rPr>
              <a:t>Вирго</a:t>
            </a:r>
            <a:r>
              <a:rPr lang="ru-RU" dirty="0" smtClean="0"/>
              <a:t>», дававший ещё 100 000 м³ в сутки</a:t>
            </a:r>
            <a:r>
              <a:rPr lang="ru-RU" baseline="30000" dirty="0" smtClean="0">
                <a:hlinkClick r:id="rId6"/>
              </a:rPr>
              <a:t>[54]</a:t>
            </a:r>
            <a:r>
              <a:rPr lang="ru-RU" dirty="0" smtClean="0"/>
              <a:t>. Последний акведук работает в Риме до сих пор, питая его фонтаны, в том числе </a:t>
            </a:r>
            <a:r>
              <a:rPr lang="ru-RU" dirty="0" smtClean="0">
                <a:hlinkClick r:id="rId7" tooltip="Фонтан Треви"/>
              </a:rPr>
              <a:t>фонтан </a:t>
            </a:r>
            <a:r>
              <a:rPr lang="ru-RU" dirty="0" err="1" smtClean="0">
                <a:hlinkClick r:id="rId7" tooltip="Фонтан Треви"/>
              </a:rPr>
              <a:t>Треви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ancientrome.ru/art/artwork/arch/rom/rome/aqua-antoniniana/claud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28604"/>
            <a:ext cx="433418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14290"/>
            <a:ext cx="4857784" cy="66437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Серьёзное </a:t>
            </a:r>
            <a:r>
              <a:rPr lang="ru-RU" dirty="0" smtClean="0"/>
              <a:t>внимание Клавдий уделял сообщению в империи. Во время его правления был построен канал, связавший </a:t>
            </a:r>
            <a:r>
              <a:rPr lang="ru-RU" dirty="0" smtClean="0">
                <a:hlinkClick r:id="rId2" tooltip="Рейн"/>
              </a:rPr>
              <a:t>Рейн</a:t>
            </a:r>
            <a:r>
              <a:rPr lang="ru-RU" dirty="0" smtClean="0"/>
              <a:t> с морем, а также дорога из </a:t>
            </a:r>
            <a:r>
              <a:rPr lang="ru-RU" dirty="0" smtClean="0">
                <a:hlinkClick r:id="rId3" tooltip="Германия"/>
              </a:rPr>
              <a:t>Германии</a:t>
            </a:r>
            <a:r>
              <a:rPr lang="ru-RU" dirty="0" smtClean="0"/>
              <a:t> в </a:t>
            </a:r>
            <a:r>
              <a:rPr lang="ru-RU" dirty="0" smtClean="0">
                <a:hlinkClick r:id="rId4" tooltip="Италия"/>
              </a:rPr>
              <a:t>Италию</a:t>
            </a:r>
            <a:r>
              <a:rPr lang="ru-RU" dirty="0" smtClean="0"/>
              <a:t>. Также им был построен новый город-порт, который позволил избежать нехватки зерна, приходившего морем из </a:t>
            </a:r>
            <a:r>
              <a:rPr lang="ru-RU" dirty="0" smtClean="0">
                <a:hlinkClick r:id="rId5" tooltip="Египет"/>
              </a:rPr>
              <a:t>Египта</a:t>
            </a:r>
            <a:r>
              <a:rPr lang="ru-RU" dirty="0" smtClean="0"/>
              <a:t>, поскольку порт в </a:t>
            </a:r>
            <a:r>
              <a:rPr lang="ru-RU" dirty="0" err="1" smtClean="0">
                <a:hlinkClick r:id="rId6" tooltip="Остия"/>
              </a:rPr>
              <a:t>Остии</a:t>
            </a:r>
            <a:r>
              <a:rPr lang="ru-RU" dirty="0" smtClean="0"/>
              <a:t> уже не справлялся. Город получил имя </a:t>
            </a:r>
            <a:r>
              <a:rPr lang="ru-RU" dirty="0" smtClean="0">
                <a:hlinkClick r:id="rId7" tooltip="Порт (город) (страница отсутствует)"/>
              </a:rPr>
              <a:t>Порт</a:t>
            </a:r>
            <a:r>
              <a:rPr lang="ru-RU" dirty="0" smtClean="0"/>
              <a:t> и находился в 2,5 км к северу от </a:t>
            </a:r>
            <a:r>
              <a:rPr lang="ru-RU" dirty="0" err="1" smtClean="0"/>
              <a:t>Остии</a:t>
            </a:r>
            <a:r>
              <a:rPr lang="ru-RU" dirty="0" smtClean="0"/>
              <a:t>. От него был построен канал к </a:t>
            </a:r>
            <a:r>
              <a:rPr lang="ru-RU" dirty="0" err="1" smtClean="0"/>
              <a:t>Остии</a:t>
            </a:r>
            <a:r>
              <a:rPr lang="ru-RU" dirty="0" smtClean="0"/>
              <a:t>, чтобы суда могли беспрепятственно в любое время подниматься по нему в новый порт. Также, чтобы повысить интерес у торговцев в перевозке зерна, были уменьшены налоги на торговлю зерном, наложенные Калигулой и введены некоторые привилегии для купцов, в том числе, получение римского </a:t>
            </a:r>
            <a:r>
              <a:rPr lang="ru-RU" dirty="0" smtClean="0"/>
              <a:t>гражданства.</a:t>
            </a:r>
            <a:endParaRPr lang="ru-RU" dirty="0"/>
          </a:p>
        </p:txBody>
      </p:sp>
      <p:pic>
        <p:nvPicPr>
          <p:cNvPr id="4097" name="Picture 1" descr="C:\Documents and Settings\Admin\Рабочий стол\рим\pic_13589153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32354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857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Ещё одна область, который император уделил большое внимание, — увеличение в Италии площадей орошаемых земель, годных для возделывания. Во время правления Клавдия была предпринята первая попытка </a:t>
            </a:r>
            <a:r>
              <a:rPr lang="ru-RU" dirty="0" smtClean="0"/>
              <a:t>осушения </a:t>
            </a:r>
            <a:r>
              <a:rPr lang="ru-RU" dirty="0" err="1" smtClean="0">
                <a:hlinkClick r:id="rId2" tooltip="Фуцинское озеро"/>
              </a:rPr>
              <a:t>Фуцинского</a:t>
            </a:r>
            <a:r>
              <a:rPr lang="ru-RU" dirty="0" smtClean="0">
                <a:hlinkClick r:id="rId2" tooltip="Фуцинское озеро"/>
              </a:rPr>
              <a:t> </a:t>
            </a:r>
            <a:r>
              <a:rPr lang="ru-RU" dirty="0" smtClean="0">
                <a:hlinkClick r:id="rId2" tooltip="Фуцинское озеро"/>
              </a:rPr>
              <a:t>озера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4" name="AutoShape 2" descr="https://upload.wikimedia.org/wikipedia/commons/thumb/b/ba/Fucino.jpg/600px-Fuc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3582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72008"/>
            <a:ext cx="8643998" cy="228599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Большинство древнеримских источников утверждает, что Клавдий скончался в первые часы </a:t>
            </a:r>
            <a:r>
              <a:rPr lang="ru-RU" sz="2000" dirty="0" smtClean="0">
                <a:hlinkClick r:id="rId2" tooltip="13 октября"/>
              </a:rPr>
              <a:t>13 октября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54 год"/>
              </a:rPr>
              <a:t>54 года</a:t>
            </a:r>
            <a:r>
              <a:rPr lang="ru-RU" sz="2000" dirty="0" smtClean="0"/>
              <a:t> от отравления грибами. Также почти все сходятся в том, что инициатором этого отравления была </a:t>
            </a:r>
            <a:r>
              <a:rPr lang="ru-RU" sz="2000" dirty="0" err="1" smtClean="0"/>
              <a:t>Агриппина</a:t>
            </a:r>
            <a:r>
              <a:rPr lang="ru-RU" sz="2000" dirty="0" smtClean="0"/>
              <a:t>, которая старалась сохранить власть для назначенного наследником Нерона, поскольку Клавдий вновь приблизил к себе </a:t>
            </a:r>
            <a:r>
              <a:rPr lang="ru-RU" sz="2000" dirty="0" err="1" smtClean="0"/>
              <a:t>Британика</a:t>
            </a:r>
            <a:r>
              <a:rPr lang="ru-RU" sz="2000" dirty="0" smtClean="0"/>
              <a:t>. </a:t>
            </a:r>
            <a:r>
              <a:rPr lang="ru-RU" sz="2000" dirty="0" smtClean="0">
                <a:hlinkClick r:id="rId4" tooltip="24 октября"/>
              </a:rPr>
              <a:t>24 октября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54 год"/>
              </a:rPr>
              <a:t>54 года</a:t>
            </a:r>
            <a:r>
              <a:rPr lang="ru-RU" sz="2000" dirty="0" smtClean="0"/>
              <a:t> прах императора был помещен в </a:t>
            </a:r>
            <a:r>
              <a:rPr lang="ru-RU" sz="2000" dirty="0" smtClean="0">
                <a:hlinkClick r:id="rId5" tooltip="Мавзолей Августа"/>
              </a:rPr>
              <a:t>Мавзолей Августа</a:t>
            </a:r>
            <a:r>
              <a:rPr lang="ru-RU" sz="2000" dirty="0" smtClean="0"/>
              <a:t>. Практически сразу же Нерон и Сенат обожествили </a:t>
            </a:r>
            <a:r>
              <a:rPr lang="ru-RU" sz="2000" dirty="0" smtClean="0"/>
              <a:t>императора</a:t>
            </a:r>
            <a:r>
              <a:rPr lang="ru-RU" sz="2000" baseline="30000" dirty="0" smtClean="0"/>
              <a:t> </a:t>
            </a:r>
            <a:r>
              <a:rPr lang="ru-RU" sz="2000" baseline="30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smtClean="0"/>
              <a:t>Власть перешла к Нерону, хотя ходили слухи, что незадолго до своей смерти Клавдий изменил завещание либо в пользу </a:t>
            </a:r>
            <a:r>
              <a:rPr lang="ru-RU" sz="2000" dirty="0" err="1" smtClean="0"/>
              <a:t>Британика</a:t>
            </a:r>
            <a:r>
              <a:rPr lang="ru-RU" sz="2000" dirty="0" smtClean="0"/>
              <a:t>, либо завещав Нерону и </a:t>
            </a:r>
            <a:r>
              <a:rPr lang="ru-RU" sz="2000" dirty="0" err="1" smtClean="0"/>
              <a:t>Британику</a:t>
            </a:r>
            <a:r>
              <a:rPr lang="ru-RU" sz="2000" dirty="0" smtClean="0"/>
              <a:t> править </a:t>
            </a:r>
            <a:r>
              <a:rPr lang="ru-RU" sz="2000" dirty="0" smtClean="0"/>
              <a:t>совместно. </a:t>
            </a:r>
            <a:endParaRPr lang="ru-RU" sz="2000" dirty="0" smtClean="0"/>
          </a:p>
        </p:txBody>
      </p:sp>
      <p:pic>
        <p:nvPicPr>
          <p:cNvPr id="2049" name="Picture 1" descr="C:\Documents and Settings\Admin\Рабочий стол\рим\R49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3254" y="214290"/>
            <a:ext cx="585863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71810"/>
            <a:ext cx="8501122" cy="35719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Позже, несмотря на обожествление Клавдия, Нерон отменил многие из его законов и эдиктов под предлогом их глупости. Храм Клавдия, заложенный сразу после его смерти, достроен не был. Позже Нерон вовсе разрушил его, начав строить на его месте свой </a:t>
            </a:r>
            <a:r>
              <a:rPr lang="ru-RU" dirty="0" smtClean="0">
                <a:hlinkClick r:id="rId2" tooltip="Золотой дом Нерона"/>
              </a:rPr>
              <a:t>Золотой </a:t>
            </a:r>
            <a:r>
              <a:rPr lang="ru-RU" dirty="0" smtClean="0">
                <a:hlinkClick r:id="rId2" tooltip="Золотой дом Нерона"/>
              </a:rPr>
              <a:t>дом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>
                <a:hlinkClick r:id="rId3" tooltip="Флавии"/>
              </a:rPr>
              <a:t>Флавии</a:t>
            </a:r>
            <a:r>
              <a:rPr lang="ru-RU" dirty="0" smtClean="0"/>
              <a:t>, придя к власти, наоборот, всячески старались подчеркнуть свои хорошие отношения с </a:t>
            </a:r>
            <a:r>
              <a:rPr lang="ru-RU" dirty="0" err="1" smtClean="0"/>
              <a:t>Клавдием</a:t>
            </a:r>
            <a:r>
              <a:rPr lang="ru-RU" dirty="0" smtClean="0"/>
              <a:t>, стараясь таким образом представить себя наследниками династии </a:t>
            </a:r>
            <a:r>
              <a:rPr lang="ru-RU" dirty="0" err="1" smtClean="0">
                <a:hlinkClick r:id="rId4" tooltip="Юлии-Клавдии"/>
              </a:rPr>
              <a:t>Юлиев-Клавдиев</a:t>
            </a:r>
            <a:r>
              <a:rPr lang="ru-RU" dirty="0" smtClean="0"/>
              <a:t>. В память Клавдия и </a:t>
            </a:r>
            <a:r>
              <a:rPr lang="ru-RU" dirty="0" err="1" smtClean="0"/>
              <a:t>Британика</a:t>
            </a:r>
            <a:r>
              <a:rPr lang="ru-RU" dirty="0" smtClean="0"/>
              <a:t>, дружившего с молодым </a:t>
            </a:r>
            <a:r>
              <a:rPr lang="ru-RU" dirty="0" smtClean="0">
                <a:hlinkClick r:id="rId5" tooltip="Тит Флавий Веспасиан"/>
              </a:rPr>
              <a:t>Титом</a:t>
            </a:r>
            <a:r>
              <a:rPr lang="ru-RU" dirty="0" smtClean="0"/>
              <a:t>, были выпущены монеты. Когда Золотой дом Нерона сгорел, Тит построил на его месте храм </a:t>
            </a:r>
            <a:r>
              <a:rPr lang="ru-RU" dirty="0" smtClean="0"/>
              <a:t>Клавдия.</a:t>
            </a:r>
            <a:endParaRPr lang="ru-RU" dirty="0" smtClean="0"/>
          </a:p>
          <a:p>
            <a:r>
              <a:rPr lang="ru-RU" dirty="0" smtClean="0"/>
              <a:t>После того как Флавии крепко утвердились у власти, память о Клавдии постепенно стала сходить на нет. Уже во втором веке его книги были утеряны, а о нём вспоминали как о слабоумном.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5842" name="AutoShape 2" descr="https://upload.wikimedia.org/wikipedia/commons/thumb/9/99/NeroandClaudius.jpg/200px-NeroandClaudi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3" name="Picture 3" descr="C:\Documents and Settings\Admin\Рабочий стол\рим\200px-NeroandClaudi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214290"/>
            <a:ext cx="5602933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Династия Юлиев - </a:t>
            </a:r>
            <a:r>
              <a:rPr lang="ru-RU" b="1" dirty="0" err="1" smtClean="0">
                <a:solidFill>
                  <a:srgbClr val="FF0000"/>
                </a:solidFill>
              </a:rPr>
              <a:t>Клавдиев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785794"/>
            <a:ext cx="4500562" cy="60722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Основатель династии –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Октавиан</a:t>
            </a:r>
            <a:r>
              <a:rPr lang="ru-RU" b="1" dirty="0" smtClean="0">
                <a:solidFill>
                  <a:srgbClr val="C00000"/>
                </a:solidFill>
              </a:rPr>
              <a:t> Август.</a:t>
            </a:r>
          </a:p>
          <a:p>
            <a:pPr>
              <a:buNone/>
            </a:pPr>
            <a:r>
              <a:rPr lang="ru-RU" sz="1800" dirty="0" smtClean="0"/>
              <a:t>   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2" tooltip="Древний Рим"/>
              </a:rPr>
              <a:t>древнеримский</a:t>
            </a:r>
            <a:r>
              <a:rPr lang="ru-RU" sz="1800" dirty="0" smtClean="0"/>
              <a:t> политический </a:t>
            </a:r>
            <a:r>
              <a:rPr lang="ru-RU" sz="1800" dirty="0" smtClean="0"/>
              <a:t>деятель, </a:t>
            </a:r>
            <a:r>
              <a:rPr lang="ru-RU" sz="1800" dirty="0" err="1" smtClean="0"/>
              <a:t>основатель</a:t>
            </a:r>
            <a:r>
              <a:rPr lang="ru-RU" sz="1800" dirty="0" err="1" smtClean="0">
                <a:hlinkClick r:id="rId3" tooltip="Римская империя"/>
              </a:rPr>
              <a:t>Римской</a:t>
            </a:r>
            <a:r>
              <a:rPr lang="ru-RU" sz="1800" dirty="0" smtClean="0">
                <a:hlinkClick r:id="rId3" tooltip="Римская империя"/>
              </a:rPr>
              <a:t> </a:t>
            </a:r>
            <a:r>
              <a:rPr lang="ru-RU" sz="1800" dirty="0" smtClean="0">
                <a:hlinkClick r:id="rId3" tooltip="Римская империя"/>
              </a:rPr>
              <a:t>империи</a:t>
            </a:r>
            <a:r>
              <a:rPr lang="ru-RU" sz="1800" dirty="0" smtClean="0"/>
              <a:t>. 13 раз занимал должность </a:t>
            </a:r>
            <a:r>
              <a:rPr lang="ru-RU" sz="1800" dirty="0" smtClean="0">
                <a:hlinkClick r:id="rId4" tooltip="Консул (Древний Рим)"/>
              </a:rPr>
              <a:t>консула</a:t>
            </a:r>
            <a:r>
              <a:rPr lang="ru-RU" sz="1800" dirty="0" smtClean="0"/>
              <a:t>.</a:t>
            </a:r>
            <a:r>
              <a:rPr lang="ru-RU" sz="1800" dirty="0" smtClean="0"/>
              <a:t>  с 12 года до н. э. — </a:t>
            </a:r>
            <a:r>
              <a:rPr lang="ru-RU" sz="1800" dirty="0" smtClean="0">
                <a:hlinkClick r:id="rId5" tooltip="Великий понтифик"/>
              </a:rPr>
              <a:t>великий понтифик</a:t>
            </a:r>
            <a:r>
              <a:rPr lang="ru-RU" sz="1800" dirty="0" smtClean="0"/>
              <a:t>,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</a:t>
            </a:r>
            <a:r>
              <a:rPr lang="ru-RU" sz="1800" dirty="0" smtClean="0"/>
              <a:t>с 23 года до н. э. </a:t>
            </a:r>
            <a:r>
              <a:rPr lang="ru-RU" sz="1800" dirty="0" smtClean="0"/>
              <a:t>обладал полномочиями</a:t>
            </a:r>
            <a:r>
              <a:rPr lang="ru-RU" sz="1800" dirty="0" smtClean="0"/>
              <a:t> 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6" tooltip="Трибун"/>
              </a:rPr>
              <a:t>трибуна</a:t>
            </a:r>
            <a:r>
              <a:rPr lang="ru-RU" sz="1800" dirty="0" smtClean="0"/>
              <a:t> (</a:t>
            </a:r>
            <a:r>
              <a:rPr lang="ru-RU" sz="1800" i="1" dirty="0" err="1" smtClean="0"/>
              <a:t>tribunicia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potestas</a:t>
            </a:r>
            <a:r>
              <a:rPr lang="ru-RU" sz="1800" dirty="0" smtClean="0"/>
              <a:t>), во 2 году до н. э. получил почётный титул «</a:t>
            </a:r>
            <a:r>
              <a:rPr lang="ru-RU" sz="1800" dirty="0" smtClean="0">
                <a:hlinkClick r:id="rId7" tooltip="Отец отечества"/>
              </a:rPr>
              <a:t>отец отечества</a:t>
            </a:r>
            <a:r>
              <a:rPr lang="ru-RU" sz="1800" dirty="0" smtClean="0"/>
              <a:t>» (</a:t>
            </a:r>
            <a:r>
              <a:rPr lang="ru-RU" sz="1800" i="1" dirty="0" err="1" smtClean="0"/>
              <a:t>pater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patriae</a:t>
            </a:r>
            <a:r>
              <a:rPr lang="ru-RU" sz="1800" dirty="0" smtClean="0"/>
              <a:t>). </a:t>
            </a:r>
            <a:r>
              <a:rPr lang="ru-RU" sz="1800" dirty="0" smtClean="0"/>
              <a:t>За время своего правления </a:t>
            </a:r>
            <a:r>
              <a:rPr lang="ru-RU" sz="1800" dirty="0" err="1" smtClean="0"/>
              <a:t>Октавиан</a:t>
            </a:r>
            <a:r>
              <a:rPr lang="ru-RU" sz="1800" dirty="0" smtClean="0"/>
              <a:t> значительно расширил границы Римского государства, включив в его состав большие территории на Рейне и Дунае, в Испании, а также Египет, Иудею и </a:t>
            </a:r>
            <a:r>
              <a:rPr lang="ru-RU" sz="1800" dirty="0" err="1" smtClean="0"/>
              <a:t>Галатию</a:t>
            </a:r>
            <a:r>
              <a:rPr lang="ru-RU" sz="1800" dirty="0" smtClean="0"/>
              <a:t>. Проведение активной внешней политики стало возможным благодаря развитию экономики, освоению провинций и военной реформе.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img-fotki.yandex.ru/get/3703/cicerone2007.15/0_29188_f771e26b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736"/>
            <a:ext cx="441272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Нерон (54 – 68 гг.)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85860"/>
            <a:ext cx="4357718" cy="55721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день смерти Клавдия преторианцы признали Нерона императором. Под именем Нерон Клавдий Цезарь Август </a:t>
            </a:r>
            <a:r>
              <a:rPr lang="ru-RU" dirty="0" err="1" smtClean="0"/>
              <a:t>Германик</a:t>
            </a:r>
            <a:r>
              <a:rPr lang="ru-RU" dirty="0" smtClean="0"/>
              <a:t> 16-летний новоявленный император получил от своей матери практически неограниченную власть над империей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4817" name="Picture 1" descr="C:\Documents and Settings\Admin\Рабочий стол\рим\673ae910da2724eeb0a5a31068302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01402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3574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первые годы своего правления, будучи очень молодым, император полностью находился под влиянием </a:t>
            </a:r>
            <a:r>
              <a:rPr lang="ru-RU" dirty="0" err="1" smtClean="0"/>
              <a:t>Агриппины</a:t>
            </a:r>
            <a:r>
              <a:rPr lang="ru-RU" dirty="0" smtClean="0"/>
              <a:t>, Сенеки и </a:t>
            </a:r>
            <a:r>
              <a:rPr lang="ru-RU" dirty="0" err="1" smtClean="0"/>
              <a:t>Бурра</a:t>
            </a:r>
            <a:r>
              <a:rPr lang="ru-RU" dirty="0" smtClean="0"/>
              <a:t>. Доходило до того, что </a:t>
            </a:r>
            <a:r>
              <a:rPr lang="ru-RU" dirty="0" err="1" smtClean="0"/>
              <a:t>Агриппина</a:t>
            </a:r>
            <a:r>
              <a:rPr lang="ru-RU" dirty="0" smtClean="0"/>
              <a:t> выражала желание сидеть рядом с императором на официальных церемониях (например, приём послов), и только вмешательство Сенеки спасало ситуацию.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6082" name="Picture 2" descr="C:\Documents and Settings\Admin\Рабочий стол\рим\12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417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643446"/>
            <a:ext cx="8643998" cy="22145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 </a:t>
            </a:r>
            <a:r>
              <a:rPr lang="ru-RU" sz="2000" u="sng" dirty="0" smtClean="0">
                <a:hlinkClick r:id="rId2" tooltip="55 год"/>
              </a:rPr>
              <a:t>55 году</a:t>
            </a:r>
            <a:r>
              <a:rPr lang="ru-RU" sz="2000" dirty="0" smtClean="0"/>
              <a:t> молодой Нерон впервые выступил против воли </a:t>
            </a:r>
            <a:r>
              <a:rPr lang="ru-RU" sz="2000" dirty="0" err="1" smtClean="0"/>
              <a:t>Агриппины</a:t>
            </a:r>
            <a:r>
              <a:rPr lang="ru-RU" sz="2000" dirty="0" smtClean="0"/>
              <a:t>.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После этого Нерон, слушая своих наставников, обвинил </a:t>
            </a:r>
            <a:r>
              <a:rPr lang="ru-RU" sz="2000" dirty="0" err="1" smtClean="0"/>
              <a:t>Агриппину</a:t>
            </a:r>
            <a:r>
              <a:rPr lang="ru-RU" sz="2000" dirty="0" smtClean="0"/>
              <a:t> в клевете на него и </a:t>
            </a:r>
            <a:r>
              <a:rPr lang="ru-RU" sz="2000" dirty="0" err="1" smtClean="0"/>
              <a:t>Октавию</a:t>
            </a:r>
            <a:r>
              <a:rPr lang="ru-RU" sz="2000" dirty="0" smtClean="0"/>
              <a:t> </a:t>
            </a:r>
            <a:r>
              <a:rPr lang="ru-RU" sz="2000" dirty="0" err="1" smtClean="0"/>
              <a:t>и</a:t>
            </a:r>
            <a:r>
              <a:rPr lang="ru-RU" sz="2000" dirty="0" smtClean="0"/>
              <a:t> изгнал её из дворца, лишив всех почестей, а также телохранителей. Когда </a:t>
            </a:r>
            <a:r>
              <a:rPr lang="ru-RU" sz="2000" dirty="0" err="1" smtClean="0"/>
              <a:t>Агриппина</a:t>
            </a:r>
            <a:r>
              <a:rPr lang="ru-RU" sz="2000" dirty="0" smtClean="0"/>
              <a:t> пыталась остановить его, он пригрозил, что в случае её неповиновения отречется от власти и сам уедет на </a:t>
            </a:r>
            <a:r>
              <a:rPr lang="ru-RU" sz="2000" dirty="0" smtClean="0">
                <a:hlinkClick r:id="rId3" tooltip="Родос"/>
              </a:rPr>
              <a:t>Родос</a:t>
            </a:r>
            <a:r>
              <a:rPr lang="ru-RU" sz="2000" dirty="0" smtClean="0"/>
              <a:t>. </a:t>
            </a:r>
            <a:r>
              <a:rPr lang="ru-RU" sz="2000" dirty="0" smtClean="0"/>
              <a:t>Так он стал полноправным правителем государства.</a:t>
            </a:r>
            <a:endParaRPr lang="ru-RU" sz="2000" dirty="0"/>
          </a:p>
        </p:txBody>
      </p:sp>
      <p:pic>
        <p:nvPicPr>
          <p:cNvPr id="33793" name="Picture 1" descr="C:\Documents and Settings\Admin\Рабочий стол\рим\Nero_Agrippina_aureus_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8585949" cy="4213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928670"/>
            <a:ext cx="4786346" cy="55007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Узнав </a:t>
            </a:r>
            <a:r>
              <a:rPr lang="ru-RU" dirty="0" smtClean="0"/>
              <a:t>о  намерении </a:t>
            </a:r>
            <a:r>
              <a:rPr lang="ru-RU" dirty="0" err="1" smtClean="0"/>
              <a:t>Агриппины</a:t>
            </a:r>
            <a:r>
              <a:rPr lang="ru-RU" dirty="0" smtClean="0"/>
              <a:t> отстранить сына от </a:t>
            </a:r>
            <a:r>
              <a:rPr lang="ru-RU" dirty="0" err="1" smtClean="0"/>
              <a:t>влати</a:t>
            </a:r>
            <a:r>
              <a:rPr lang="ru-RU" dirty="0" smtClean="0"/>
              <a:t>, </a:t>
            </a:r>
            <a:r>
              <a:rPr lang="ru-RU" dirty="0" smtClean="0"/>
              <a:t>Нерон решает убить </a:t>
            </a:r>
            <a:r>
              <a:rPr lang="ru-RU" dirty="0" smtClean="0"/>
              <a:t> мать.</a:t>
            </a:r>
            <a:endParaRPr lang="ru-RU" dirty="0" smtClean="0"/>
          </a:p>
          <a:p>
            <a:r>
              <a:rPr lang="ru-RU" dirty="0" smtClean="0"/>
              <a:t>Он пытался отравить её трижды, но оставил эти попытки, узнав, что она принимает </a:t>
            </a:r>
            <a:r>
              <a:rPr lang="ru-RU" dirty="0" err="1" smtClean="0">
                <a:hlinkClick r:id="rId2" tooltip="Териак"/>
              </a:rPr>
              <a:t>териак</a:t>
            </a:r>
            <a:r>
              <a:rPr lang="ru-RU" dirty="0" smtClean="0"/>
              <a:t>; подсылал вольноотпущенника заколоть её и даже пытался обрушить потолок и стены её комнаты, пока она спала. Однако она счастливо избегала </a:t>
            </a:r>
            <a:r>
              <a:rPr lang="ru-RU" dirty="0" smtClean="0"/>
              <a:t>смерти.</a:t>
            </a:r>
            <a:endParaRPr lang="ru-RU" dirty="0" smtClean="0"/>
          </a:p>
          <a:p>
            <a:r>
              <a:rPr lang="ru-RU" dirty="0" smtClean="0"/>
              <a:t>В марте </a:t>
            </a:r>
            <a:r>
              <a:rPr lang="ru-RU" dirty="0" smtClean="0">
                <a:hlinkClick r:id="rId3" tooltip="59 год"/>
              </a:rPr>
              <a:t>59 года</a:t>
            </a:r>
            <a:r>
              <a:rPr lang="ru-RU" dirty="0" smtClean="0"/>
              <a:t> в </a:t>
            </a:r>
            <a:r>
              <a:rPr lang="ru-RU" dirty="0" err="1" smtClean="0">
                <a:hlinkClick r:id="rId4" tooltip="Байи (город)"/>
              </a:rPr>
              <a:t>Байях</a:t>
            </a:r>
            <a:r>
              <a:rPr lang="ru-RU" dirty="0" smtClean="0"/>
              <a:t> Нерон предложил ей совершить поездку на корабле, который должен был разрушиться в пути. Однако </a:t>
            </a:r>
            <a:r>
              <a:rPr lang="ru-RU" dirty="0" err="1" smtClean="0"/>
              <a:t>Агриппине</a:t>
            </a:r>
            <a:r>
              <a:rPr lang="ru-RU" dirty="0" smtClean="0"/>
              <a:t> чуть ли не единственной удалось спастись и вплавь достигнуть берега — сказалось её прошлое ныряльщицы за губками. В гневе Нерон приказал уже открыто убить её.</a:t>
            </a:r>
          </a:p>
          <a:p>
            <a:r>
              <a:rPr lang="ru-RU" dirty="0" err="1" smtClean="0"/>
              <a:t>Агриппина</a:t>
            </a:r>
            <a:r>
              <a:rPr lang="ru-RU" dirty="0" smtClean="0"/>
              <a:t>, увидев солдат, поняла свою участь и попросила заколоть её в живот, туда, где находится чрево, тем самым давая понять, что раскаивается в том, что родила на свет такого </a:t>
            </a:r>
            <a:r>
              <a:rPr lang="ru-RU" dirty="0" smtClean="0"/>
              <a:t>сына. </a:t>
            </a:r>
            <a:r>
              <a:rPr lang="ru-RU" dirty="0" smtClean="0"/>
              <a:t>Нерон сжёг её тело той же </a:t>
            </a:r>
            <a:r>
              <a:rPr lang="ru-RU" dirty="0" smtClean="0"/>
              <a:t>ночью.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2769" name="Picture 1" descr="C:\Documents and Settings\Admin\Рабочий стол\рим\Rome_Agrippina_Min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857232"/>
            <a:ext cx="394080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29132"/>
            <a:ext cx="8229600" cy="21970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Потом Нерон не раз признавался, что образ матери преследует его ночами. Чтобы избавиться от её призрака, он даже нанял персидских </a:t>
            </a:r>
            <a:r>
              <a:rPr lang="ru-RU" dirty="0" smtClean="0">
                <a:hlinkClick r:id="rId2" tooltip="Мобед"/>
              </a:rPr>
              <a:t>магов</a:t>
            </a:r>
            <a:r>
              <a:rPr lang="ru-RU" dirty="0" smtClean="0"/>
              <a:t>. Ходили легенды, что задолго до того, как Нерон стал императором, </a:t>
            </a:r>
            <a:r>
              <a:rPr lang="ru-RU" dirty="0" err="1" smtClean="0"/>
              <a:t>Агриппине</a:t>
            </a:r>
            <a:r>
              <a:rPr lang="ru-RU" dirty="0" smtClean="0"/>
              <a:t> нагадали халдеи, что её сын станет императором, но при этом станет причиной её смерти. Её ответ был таков:</a:t>
            </a:r>
            <a:r>
              <a:rPr lang="ru-RU" i="1" dirty="0" smtClean="0"/>
              <a:t>«Пусть умерщвляет, лишь бы </a:t>
            </a:r>
            <a:r>
              <a:rPr lang="ru-RU" i="1" dirty="0" smtClean="0"/>
              <a:t>властвовал».</a:t>
            </a:r>
            <a:endParaRPr lang="ru-RU" dirty="0"/>
          </a:p>
        </p:txBody>
      </p:sp>
      <p:pic>
        <p:nvPicPr>
          <p:cNvPr id="31745" name="Picture 1" descr="C:\Documents and Settings\Admin\Рабочий стол\рим\RemorsodeN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7974877" cy="4080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 </a:t>
            </a:r>
            <a:r>
              <a:rPr lang="ru-RU" dirty="0" smtClean="0">
                <a:hlinkClick r:id="rId2" tooltip="55"/>
              </a:rPr>
              <a:t>55</a:t>
            </a:r>
            <a:r>
              <a:rPr lang="ru-RU" dirty="0" smtClean="0"/>
              <a:t> по </a:t>
            </a:r>
            <a:r>
              <a:rPr lang="ru-RU" dirty="0" smtClean="0">
                <a:hlinkClick r:id="rId3" tooltip="60 год"/>
              </a:rPr>
              <a:t>60 год</a:t>
            </a:r>
            <a:r>
              <a:rPr lang="ru-RU" dirty="0" smtClean="0"/>
              <a:t> Нерон четырежды становился консулом. По мнению большинства римских историков в эти годы император показал себя прекрасным администратором и расчётливым правителем, в отличие от второй половины его правления. Практически все его действия в этот период были направлены на облегчение жизни простых граждан и укрепление своей власти за счёт популярности среди народа.</a:t>
            </a:r>
          </a:p>
          <a:p>
            <a:pPr>
              <a:buNone/>
            </a:pPr>
            <a:r>
              <a:rPr lang="ru-RU" dirty="0" smtClean="0"/>
              <a:t>В это время Сенат по настоянию Нерона принял ряд законов, ограничивающих суммы залогов и штрафов, гонорары юристов. Также Нерон встал на сторону вольноотпущенников, когда в Сенате шли слушания закона о том, чтобы разрешить </a:t>
            </a:r>
            <a:r>
              <a:rPr lang="ru-RU" dirty="0" smtClean="0">
                <a:hlinkClick r:id="rId4" tooltip="Патронат (Древний Рим)"/>
              </a:rPr>
              <a:t>патронам</a:t>
            </a:r>
            <a:r>
              <a:rPr lang="ru-RU" dirty="0" smtClean="0"/>
              <a:t> вновь отбирать свободу у своих клиентов-вольноотпущенников. Более того, Нерон зашёл дальше и наложил </a:t>
            </a:r>
            <a:r>
              <a:rPr lang="ru-RU" dirty="0" smtClean="0">
                <a:hlinkClick r:id="rId5" tooltip="Вето"/>
              </a:rPr>
              <a:t>вето</a:t>
            </a:r>
            <a:r>
              <a:rPr lang="ru-RU" dirty="0" smtClean="0"/>
              <a:t> на закон, распространяющий вину одного раба на всех рабов, принадлежащих одному хозяину.</a:t>
            </a:r>
          </a:p>
          <a:p>
            <a:endParaRPr lang="ru-RU" dirty="0"/>
          </a:p>
        </p:txBody>
      </p:sp>
      <p:pic>
        <p:nvPicPr>
          <p:cNvPr id="37890" name="Picture 2" descr="C:\Documents and Settings\Admin\Рабочий стол\рим\Император Нерон и Поппе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0"/>
            <a:ext cx="6705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85728"/>
            <a:ext cx="4429156" cy="635798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 тот же период он пытался ограничить </a:t>
            </a:r>
            <a:r>
              <a:rPr lang="ru-RU" sz="1800" dirty="0" smtClean="0">
                <a:hlinkClick r:id="rId2" tooltip="Коррупция"/>
              </a:rPr>
              <a:t>коррупцию</a:t>
            </a:r>
            <a:r>
              <a:rPr lang="ru-RU" sz="1800" dirty="0" smtClean="0"/>
              <a:t>, размах которой весьма негативно сказывался на простых жителях государства. После многочисленных жалоб на плохое отношение сборщиков налогов к низшим классам, функции сборщиков налогов были переложены на выходцев из этих классов. Нерон запретил публичные приёмы любым </a:t>
            </a:r>
            <a:r>
              <a:rPr lang="ru-RU" sz="1800" dirty="0" smtClean="0">
                <a:hlinkClick r:id="rId3" tooltip="Магистрат"/>
              </a:rPr>
              <a:t>магистратам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4" tooltip="Прокуратор"/>
              </a:rPr>
              <a:t>прокураторам</a:t>
            </a:r>
            <a:r>
              <a:rPr lang="ru-RU" sz="1800" dirty="0" smtClean="0"/>
              <a:t>, обосновывая это тем, что такие проявления благосостояния озлобляют народ. Было проведено большое количество арестов должностных лиц по обвинениям в коррупции и вымогательствах.</a:t>
            </a:r>
          </a:p>
          <a:p>
            <a:r>
              <a:rPr lang="ru-RU" sz="1800" dirty="0" smtClean="0"/>
              <a:t>Для дальнейшего повышения уровня жизни обывателей Нерон намеревался отменить все непрямые налоги. Однако Сенату удалось убедить императора, что такие действия приведут к </a:t>
            </a:r>
            <a:r>
              <a:rPr lang="ru-RU" sz="1800" dirty="0" smtClean="0">
                <a:hlinkClick r:id="rId5" tooltip="Несостоятельность"/>
              </a:rPr>
              <a:t>банкротству</a:t>
            </a:r>
            <a:r>
              <a:rPr lang="ru-RU" sz="1800" dirty="0" smtClean="0"/>
              <a:t> государства. В качестве компромисса налоги были уменьшены с 4,5 % до 2,5 %, а обо всех косвенных и скрытых налогах было объявлено гражданам. Также были отменены таможенные пошлины для купцов, ввозивших продовольствие морем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5058" name="Picture 2" descr="C:\Documents and Settings\Admin\Рабочий стол\рим\5bf3b860da1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85728"/>
            <a:ext cx="406327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307183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Эти действия принесли Нерону большую популярность среди народа. Для дальнейшей популяризации своей фигуры Нерон построил народные </a:t>
            </a:r>
            <a:r>
              <a:rPr lang="ru-RU" dirty="0" err="1" smtClean="0">
                <a:hlinkClick r:id="rId2" tooltip="Гимнасий"/>
              </a:rPr>
              <a:t>гимнасии</a:t>
            </a:r>
            <a:r>
              <a:rPr lang="ru-RU" dirty="0" smtClean="0"/>
              <a:t> и несколько театров, в которых играли греческие труппы. В Риме стали часто проводиться невиданные ранее по размаху гладиаторские бои. В </a:t>
            </a:r>
            <a:r>
              <a:rPr lang="ru-RU" dirty="0" smtClean="0">
                <a:hlinkClick r:id="rId3" tooltip="60 год"/>
              </a:rPr>
              <a:t>60 году</a:t>
            </a:r>
            <a:r>
              <a:rPr lang="ru-RU" dirty="0" smtClean="0"/>
              <a:t> впервые был проведен грандиозный фестиваль «</a:t>
            </a:r>
            <a:r>
              <a:rPr lang="ru-RU" dirty="0" err="1" smtClean="0">
                <a:hlinkClick r:id="rId4" tooltip="Квинквиналия Нерония (страница отсутствует)"/>
              </a:rPr>
              <a:t>Квинквиналия</a:t>
            </a:r>
            <a:r>
              <a:rPr lang="ru-RU" dirty="0" smtClean="0">
                <a:hlinkClick r:id="rId4" tooltip="Квинквиналия Нерония (страница отсутствует)"/>
              </a:rPr>
              <a:t> </a:t>
            </a:r>
            <a:r>
              <a:rPr lang="ru-RU" dirty="0" err="1" smtClean="0">
                <a:hlinkClick r:id="rId4" tooltip="Квинквиналия Нерония (страница отсутствует)"/>
              </a:rPr>
              <a:t>Нерония</a:t>
            </a:r>
            <a:r>
              <a:rPr lang="ru-RU" dirty="0" smtClean="0"/>
              <a:t>» (</a:t>
            </a:r>
            <a:r>
              <a:rPr lang="ru-RU" dirty="0" smtClean="0">
                <a:hlinkClick r:id="rId5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Quinquennialia</a:t>
            </a:r>
            <a:r>
              <a:rPr lang="ru-RU" i="1" dirty="0" smtClean="0"/>
              <a:t> </a:t>
            </a:r>
            <a:r>
              <a:rPr lang="ru-RU" i="1" dirty="0" err="1" smtClean="0"/>
              <a:t>Neronia</a:t>
            </a:r>
            <a:r>
              <a:rPr lang="ru-RU" dirty="0" smtClean="0"/>
              <a:t>), посвящённый пятилетию правления Нерона. Фестиваль длился несколько дней и состоял из трёх частей — музыкально-поэтической, когда соревновались чтецы, декламаторы, поэты и певцы; спортивной, которая была аналогом греческих олимпиад; и конной — соревнований всадников. Вторая «</a:t>
            </a:r>
            <a:r>
              <a:rPr lang="ru-RU" dirty="0" err="1" smtClean="0"/>
              <a:t>Квинквиналия</a:t>
            </a:r>
            <a:r>
              <a:rPr lang="ru-RU" dirty="0" smtClean="0"/>
              <a:t> </a:t>
            </a:r>
            <a:r>
              <a:rPr lang="ru-RU" dirty="0" err="1" smtClean="0"/>
              <a:t>Нерония</a:t>
            </a:r>
            <a:r>
              <a:rPr lang="ru-RU" dirty="0" smtClean="0"/>
              <a:t>» прошла через 5 лет — в </a:t>
            </a:r>
            <a:r>
              <a:rPr lang="ru-RU" dirty="0" smtClean="0">
                <a:hlinkClick r:id="rId6" tooltip="65 год"/>
              </a:rPr>
              <a:t>65 году</a:t>
            </a:r>
            <a:r>
              <a:rPr lang="ru-RU" dirty="0" smtClean="0"/>
              <a:t>, и была посвящена десятилетию правления императора.</a:t>
            </a:r>
          </a:p>
          <a:p>
            <a:r>
              <a:rPr lang="ru-RU" dirty="0" smtClean="0"/>
              <a:t>Фестиваль планировалось проводить каждые пять лет — в переводе с латинского </a:t>
            </a:r>
            <a:r>
              <a:rPr lang="ru-RU" i="1" dirty="0" err="1" smtClean="0"/>
              <a:t>Quinquennial</a:t>
            </a:r>
            <a:r>
              <a:rPr lang="ru-RU" dirty="0" smtClean="0"/>
              <a:t> — «Каждый пятый»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Рабочий стол\рим\11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57166"/>
            <a:ext cx="4184149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 внешней политике Нерон ограничился укреплением ранее завоёванных во времена Калигулы и Клавдия границ. Единственная война, которая произошла за время правления Нерона, — война между Римом и </a:t>
            </a:r>
            <a:r>
              <a:rPr lang="ru-RU" dirty="0" smtClean="0">
                <a:hlinkClick r:id="rId2" tooltip="Парфия"/>
              </a:rPr>
              <a:t>Парфией</a:t>
            </a:r>
            <a:r>
              <a:rPr lang="ru-RU" dirty="0" smtClean="0"/>
              <a:t> в </a:t>
            </a:r>
            <a:r>
              <a:rPr lang="ru-RU" dirty="0" smtClean="0">
                <a:hlinkClick r:id="rId3" tooltip="58"/>
              </a:rPr>
              <a:t>58</a:t>
            </a:r>
            <a:r>
              <a:rPr lang="ru-RU" dirty="0" smtClean="0"/>
              <a:t>—</a:t>
            </a:r>
            <a:r>
              <a:rPr lang="ru-RU" dirty="0" smtClean="0">
                <a:hlinkClick r:id="rId4" tooltip="63 год"/>
              </a:rPr>
              <a:t>63 годах</a:t>
            </a:r>
            <a:r>
              <a:rPr lang="ru-RU" dirty="0" smtClean="0"/>
              <a:t>. Она разгорелась из-за </a:t>
            </a:r>
            <a:r>
              <a:rPr lang="ru-RU" dirty="0" smtClean="0">
                <a:hlinkClick r:id="rId5" tooltip="Армения"/>
              </a:rPr>
              <a:t>Армении</a:t>
            </a:r>
            <a:r>
              <a:rPr lang="ru-RU" dirty="0" smtClean="0"/>
              <a:t> — </a:t>
            </a:r>
            <a:r>
              <a:rPr lang="ru-RU" dirty="0" smtClean="0">
                <a:hlinkClick r:id="rId6" tooltip="Буферные государства"/>
              </a:rPr>
              <a:t>буферного государства</a:t>
            </a:r>
            <a:r>
              <a:rPr lang="ru-RU" dirty="0" smtClean="0"/>
              <a:t> между двумя империями</a:t>
            </a:r>
            <a:endParaRPr lang="ru-RU" dirty="0"/>
          </a:p>
        </p:txBody>
      </p:sp>
      <p:pic>
        <p:nvPicPr>
          <p:cNvPr id="44034" name="Picture 2" descr="C:\Documents and Settings\Admin\Рабочий стол\рим\15234205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0"/>
            <a:ext cx="6215106" cy="4816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500594" cy="6572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Поведение Нерона резко изменилось в начале 60-х годов. В </a:t>
            </a:r>
            <a:r>
              <a:rPr lang="ru-RU" dirty="0" smtClean="0">
                <a:hlinkClick r:id="rId2" tooltip="62 год"/>
              </a:rPr>
              <a:t>62 году</a:t>
            </a:r>
            <a:r>
              <a:rPr lang="ru-RU" dirty="0" smtClean="0"/>
              <a:t> умер многолетний наставник Нерона — </a:t>
            </a:r>
            <a:r>
              <a:rPr lang="ru-RU" dirty="0" err="1" smtClean="0"/>
              <a:t>Бурр</a:t>
            </a:r>
            <a:r>
              <a:rPr lang="ru-RU" dirty="0" smtClean="0"/>
              <a:t>. Император фактически отстранился от управления государством, начался период деспотии и </a:t>
            </a:r>
            <a:r>
              <a:rPr lang="ru-RU" dirty="0" smtClean="0"/>
              <a:t>произвола. </a:t>
            </a:r>
            <a:r>
              <a:rPr lang="ru-RU" dirty="0" smtClean="0"/>
              <a:t>Повторное обвинение в растрате было предъявлено Сенеке, и на этот раз он добровольно отстранился от государственных дел. Была казнена бывшая жена Нерона — </a:t>
            </a:r>
            <a:r>
              <a:rPr lang="ru-RU" dirty="0" err="1" smtClean="0"/>
              <a:t>Октавия</a:t>
            </a:r>
            <a:r>
              <a:rPr lang="ru-RU" dirty="0" smtClean="0"/>
              <a:t>. Начались процессы по оскорблению императорского величия, в результате приняли смерть множество римлян. </a:t>
            </a:r>
            <a:endParaRPr lang="ru-RU" dirty="0"/>
          </a:p>
        </p:txBody>
      </p:sp>
      <p:pic>
        <p:nvPicPr>
          <p:cNvPr id="39938" name="Picture 2" descr="C:\Documents and Settings\Admin\Рабочий стол\рим\poppeya-zhena-ner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3429000" cy="5210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6000768"/>
            <a:ext cx="347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Поппея</a:t>
            </a:r>
            <a:r>
              <a:rPr lang="ru-RU" b="1" dirty="0" smtClean="0">
                <a:solidFill>
                  <a:srgbClr val="C00000"/>
                </a:solidFill>
              </a:rPr>
              <a:t> – любимая жена Нерона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614866" cy="628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Правление </a:t>
            </a:r>
            <a:r>
              <a:rPr lang="ru-RU" dirty="0" err="1" smtClean="0"/>
              <a:t>Октавиана</a:t>
            </a:r>
            <a:r>
              <a:rPr lang="ru-RU" dirty="0" smtClean="0"/>
              <a:t> ознаменовалось уменьшением влияния сената на римскую политику и зарождением </a:t>
            </a:r>
            <a:r>
              <a:rPr lang="ru-RU" dirty="0" smtClean="0">
                <a:hlinkClick r:id="rId2" tooltip="Культ императора"/>
              </a:rPr>
              <a:t>культа императора</a:t>
            </a:r>
            <a:r>
              <a:rPr lang="ru-RU" dirty="0" smtClean="0"/>
              <a:t>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Поскольку </a:t>
            </a:r>
            <a:r>
              <a:rPr lang="ru-RU" dirty="0" smtClean="0"/>
              <a:t>у императора не было сыновей, в течение своего правления он рассматривал различных возможных наследников. В конце концов, он оставил власть своему </a:t>
            </a:r>
            <a:r>
              <a:rPr lang="ru-RU" dirty="0" err="1" smtClean="0"/>
              <a:t>пасынку</a:t>
            </a:r>
            <a:r>
              <a:rPr lang="ru-RU" dirty="0" err="1" smtClean="0">
                <a:hlinkClick r:id="rId3" tooltip="Тиберий"/>
              </a:rPr>
              <a:t>Тиберию</a:t>
            </a:r>
            <a:r>
              <a:rPr lang="ru-RU" dirty="0" smtClean="0"/>
              <a:t>, а основанная Августом династия </a:t>
            </a:r>
            <a:r>
              <a:rPr lang="ru-RU" dirty="0" err="1" smtClean="0">
                <a:hlinkClick r:id="rId4" tooltip="Юлии-Клавдии"/>
              </a:rPr>
              <a:t>Юлиев-Клавдиев</a:t>
            </a:r>
            <a:r>
              <a:rPr lang="ru-RU" dirty="0" err="1" smtClean="0"/>
              <a:t>правила</a:t>
            </a:r>
            <a:r>
              <a:rPr lang="ru-RU" dirty="0" smtClean="0"/>
              <a:t> Римской империей до 68 года.</a:t>
            </a:r>
            <a:endParaRPr lang="ru-RU" dirty="0"/>
          </a:p>
        </p:txBody>
      </p:sp>
      <p:sp>
        <p:nvSpPr>
          <p:cNvPr id="16386" name="AutoShape 2" descr="Statue-August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Statue-August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upload.wikimedia.org/wikipedia/commons/thumb/e/eb/Statue-Augustus.jpg/250px-Statue-August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img-fotki.yandex.ru/get/3700/cicerone2007.15/0_29182_c6084a90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7848" y="23794"/>
            <a:ext cx="4126152" cy="683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357694"/>
            <a:ext cx="8686832" cy="250030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Вместе с тем Нерон начал постепенно отходить от управления страной. Все больше и больше его интересы сосредоточивались на искусстве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Нерон любил петь, сочинял пьесы и стихи, наслаждался участием в соревнованиях поэтов, а также спортивных состязаниях на </a:t>
            </a:r>
            <a:r>
              <a:rPr lang="ru-RU" sz="2000" dirty="0" smtClean="0">
                <a:hlinkClick r:id="rId2" tooltip="Колесница"/>
              </a:rPr>
              <a:t>колесницах</a:t>
            </a:r>
            <a:r>
              <a:rPr lang="ru-RU" sz="2000" dirty="0" smtClean="0"/>
              <a:t>. </a:t>
            </a:r>
            <a:r>
              <a:rPr lang="ru-RU" sz="2000" dirty="0" smtClean="0"/>
              <a:t>Поначалу император музицировал на пирах. Однако, при помощи придворных подхалимов уверовав в свой талант, в </a:t>
            </a:r>
            <a:r>
              <a:rPr lang="ru-RU" sz="2000" dirty="0" smtClean="0">
                <a:hlinkClick r:id="rId3" tooltip="64 год"/>
              </a:rPr>
              <a:t>64 году</a:t>
            </a:r>
            <a:r>
              <a:rPr lang="ru-RU" sz="2000" dirty="0" smtClean="0"/>
              <a:t> Нерон впервые выступил в </a:t>
            </a:r>
            <a:r>
              <a:rPr lang="ru-RU" sz="2000" dirty="0" smtClean="0">
                <a:hlinkClick r:id="rId4" tooltip="Неаполь"/>
              </a:rPr>
              <a:t>Неаполе</a:t>
            </a:r>
            <a:r>
              <a:rPr lang="ru-RU" sz="2000" dirty="0" smtClean="0"/>
              <a:t> публично. С тех пор он участвовал практически во всех поэтических и музыкальных конкурсах, где неизменно «одерживал победы». В 65 году император выступал перед всем Римом во втором фестивале «</a:t>
            </a:r>
            <a:r>
              <a:rPr lang="ru-RU" sz="2000" dirty="0" err="1" smtClean="0"/>
              <a:t>Квинквиналия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Нерония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48130" name="Picture 2" descr="C:\Documents and Settings\Admin\Рабочий стол\рим\ner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85728"/>
            <a:ext cx="589363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8858280" cy="221455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ночь на </a:t>
            </a:r>
            <a:r>
              <a:rPr lang="ru-RU" dirty="0" smtClean="0">
                <a:hlinkClick r:id="rId2" tooltip="19 июля"/>
              </a:rPr>
              <a:t>19 июля</a:t>
            </a:r>
            <a:r>
              <a:rPr lang="ru-RU" dirty="0" smtClean="0"/>
              <a:t> </a:t>
            </a:r>
            <a:r>
              <a:rPr lang="ru-RU" dirty="0" smtClean="0">
                <a:hlinkClick r:id="rId3" tooltip="64 год"/>
              </a:rPr>
              <a:t>64 года</a:t>
            </a:r>
            <a:r>
              <a:rPr lang="ru-RU" dirty="0" smtClean="0"/>
              <a:t> произошёл один из самых крупных пожаров в истории </a:t>
            </a:r>
            <a:r>
              <a:rPr lang="ru-RU" dirty="0" smtClean="0"/>
              <a:t>Рима. </a:t>
            </a:r>
            <a:r>
              <a:rPr lang="ru-RU" dirty="0" smtClean="0"/>
              <a:t>Огонь распространялся из лавок, расположенных с юго-восточной стороны </a:t>
            </a:r>
            <a:r>
              <a:rPr lang="ru-RU" dirty="0" smtClean="0">
                <a:hlinkClick r:id="rId4" tooltip="Циркус Максимус"/>
              </a:rPr>
              <a:t>Большого цирка</a:t>
            </a:r>
            <a:r>
              <a:rPr lang="ru-RU" dirty="0" smtClean="0"/>
              <a:t>. К утру пламенем была охвачена </a:t>
            </a:r>
            <a:r>
              <a:rPr lang="ru-RU" dirty="0" err="1" smtClean="0"/>
              <a:t>бо́льшая</a:t>
            </a:r>
            <a:r>
              <a:rPr lang="ru-RU" dirty="0" smtClean="0"/>
              <a:t> часть города. Нерон за несколько дней до начала пожара уехал из Рима в </a:t>
            </a:r>
            <a:r>
              <a:rPr lang="ru-RU" dirty="0" err="1" smtClean="0"/>
              <a:t>Анций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Светоний</a:t>
            </a:r>
            <a:r>
              <a:rPr lang="ru-RU" dirty="0" smtClean="0"/>
              <a:t> говорит о том, что инициатором пожара был сам Нерон, и что во дворах видели поджигателей с факелами</a:t>
            </a:r>
            <a:r>
              <a:rPr lang="ru-RU" baseline="30000" dirty="0" smtClean="0">
                <a:hlinkClick r:id="rId5"/>
              </a:rPr>
              <a:t>[24]</a:t>
            </a:r>
            <a:r>
              <a:rPr lang="ru-RU" dirty="0" smtClean="0"/>
              <a:t>. Согласно легендам, когда императору донесли о пожаре, он выехал в сторону Рима и наблюдал за огнём с безопасного расстояния. При этом Нерон был одет в театральный костюм, играл на лире и декламировал поэму о гибели Трои.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6866" name="Picture 2" descr="C:\Documents and Settings\Admin\Рабочий стол\рим\neron_lee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85728"/>
            <a:ext cx="5648322" cy="4081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8715436" cy="25717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64 году, перед пожаром Рима, в Италии разразилась чума, унёсшая огромное количество </a:t>
            </a:r>
            <a:r>
              <a:rPr lang="ru-RU" dirty="0" smtClean="0"/>
              <a:t>жизней. </a:t>
            </a:r>
            <a:r>
              <a:rPr lang="ru-RU" dirty="0" smtClean="0"/>
              <a:t>В 65 году Нерон проводил </a:t>
            </a:r>
            <a:r>
              <a:rPr lang="ru-RU" dirty="0" err="1" smtClean="0"/>
              <a:t>Квинквиналию</a:t>
            </a:r>
            <a:r>
              <a:rPr lang="ru-RU" dirty="0" smtClean="0"/>
              <a:t>. В 67 году приказал рыть канал через </a:t>
            </a:r>
            <a:r>
              <a:rPr lang="ru-RU" dirty="0" smtClean="0">
                <a:hlinkClick r:id="rId2" tooltip="Коринфский перешеек"/>
              </a:rPr>
              <a:t>Коринфский перешеек</a:t>
            </a:r>
            <a:r>
              <a:rPr lang="ru-RU" dirty="0" smtClean="0"/>
              <a:t>, постройку которого планировали ещё при Тиберии, причём Нерон участвовал в начале строительства лично, первым откинув ком земли </a:t>
            </a:r>
            <a:r>
              <a:rPr lang="ru-RU" dirty="0" smtClean="0"/>
              <a:t>лопатой.</a:t>
            </a:r>
            <a:endParaRPr lang="ru-RU" dirty="0" smtClean="0"/>
          </a:p>
          <a:p>
            <a:r>
              <a:rPr lang="ru-RU" dirty="0" smtClean="0"/>
              <a:t>Восстановление Рима после пожара, </a:t>
            </a:r>
            <a:r>
              <a:rPr lang="ru-RU" dirty="0" err="1" smtClean="0"/>
              <a:t>Квинквиналия</a:t>
            </a:r>
            <a:r>
              <a:rPr lang="ru-RU" dirty="0" smtClean="0"/>
              <a:t>, преодоление последствий чумы, строительство «Золотого дома» и канала подорвало экономику государства. Провинции были истощены, и это привело к восстанию.</a:t>
            </a:r>
          </a:p>
          <a:p>
            <a:endParaRPr lang="ru-RU" dirty="0"/>
          </a:p>
        </p:txBody>
      </p:sp>
      <p:pic>
        <p:nvPicPr>
          <p:cNvPr id="38914" name="Picture 2" descr="C:\Documents and Settings\Admin\Рабочий стол\рим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290"/>
            <a:ext cx="5595932" cy="380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4757742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Когда </a:t>
            </a:r>
            <a:r>
              <a:rPr lang="ru-RU" sz="2000" dirty="0" smtClean="0"/>
              <a:t>вести о сложившейся ситуации достигли Нерона и его сопровождающих, последние в открытую перестали подчиняться приказам </a:t>
            </a:r>
            <a:r>
              <a:rPr lang="ru-RU" sz="2000" dirty="0" smtClean="0"/>
              <a:t>императора. </a:t>
            </a:r>
            <a:r>
              <a:rPr lang="ru-RU" sz="2000" dirty="0" smtClean="0"/>
              <a:t>Нерон вернулся в Рим, во дворец на </a:t>
            </a:r>
            <a:r>
              <a:rPr lang="ru-RU" sz="2000" dirty="0" err="1" smtClean="0"/>
              <a:t>Палатине</a:t>
            </a:r>
            <a:r>
              <a:rPr lang="ru-RU" sz="2000" dirty="0" smtClean="0"/>
              <a:t>. Охраны не было. Он провел во дворце вечер, затем лёг спать. Проснувшись около полуночи, император отправил приглашение во дворец всем, кто обычно участвовал с ним в оргиях, но никто не откликнулся. Пройдя по комнатам, он увидел, что дворец пуст — оставались только рабы, а Нерон искал солдата или гладиатора, чтобы опытный убийца заколол его мечом. Вскричав: «У меня нет ни друзей, ни врагов!», Нерон бросился к Тибру, но у него не хватило силы воли покончить с </a:t>
            </a:r>
            <a:r>
              <a:rPr lang="ru-RU" sz="2000" dirty="0" smtClean="0"/>
              <a:t>собой.</a:t>
            </a:r>
            <a:endParaRPr lang="ru-RU" sz="2000" dirty="0"/>
          </a:p>
        </p:txBody>
      </p:sp>
      <p:pic>
        <p:nvPicPr>
          <p:cNvPr id="43010" name="Picture 2" descr="C:\Documents and Settings\Admin\Рабочий стол\рим\640px-Nero-graff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902075" cy="5870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357958"/>
            <a:ext cx="24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Карикатура на Нерона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85728"/>
            <a:ext cx="4229072" cy="65722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Согласно </a:t>
            </a:r>
            <a:r>
              <a:rPr lang="ru-RU" dirty="0" err="1" smtClean="0"/>
              <a:t>Светонию</a:t>
            </a:r>
            <a:r>
              <a:rPr lang="ru-RU" dirty="0" smtClean="0"/>
              <a:t>, вернувшись во дворец, он нашел там своего вольноотпущенника, который посоветовал императору отправиться на загородную виллу в 4 милях от города. В сопровождении четверых преданных слуг Нерон добрался до виллы и приказал слугам выкопать для него могилу, повторяя раз за разом фразу: «Какой великий артист погибает!» 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>
                <a:hlinkClick r:id="rId3" tooltip="Qualis artifex pereo"/>
              </a:rPr>
              <a:t>Qualis</a:t>
            </a:r>
            <a:r>
              <a:rPr lang="ru-RU" i="1" dirty="0" smtClean="0">
                <a:hlinkClick r:id="rId3" tooltip="Qualis artifex pereo"/>
              </a:rPr>
              <a:t> </a:t>
            </a:r>
            <a:r>
              <a:rPr lang="ru-RU" i="1" dirty="0" err="1" smtClean="0">
                <a:hlinkClick r:id="rId3" tooltip="Qualis artifex pereo"/>
              </a:rPr>
              <a:t>artifex</a:t>
            </a:r>
            <a:r>
              <a:rPr lang="ru-RU" i="1" dirty="0" smtClean="0">
                <a:hlinkClick r:id="rId3" tooltip="Qualis artifex pereo"/>
              </a:rPr>
              <a:t> </a:t>
            </a:r>
            <a:r>
              <a:rPr lang="ru-RU" i="1" dirty="0" err="1" smtClean="0">
                <a:hlinkClick r:id="rId3" tooltip="Qualis artifex pereo"/>
              </a:rPr>
              <a:t>pereo</a:t>
            </a:r>
            <a:r>
              <a:rPr lang="ru-RU" dirty="0" smtClean="0"/>
              <a:t>). Вскоре прибыл курьер, сообщивший, что сенат объявил Нерона врагом народа и намеревается предать его публичной казни. Нерон приготовился к самоубийству, но воли для этого вновь не хватило, и он стал упрашивать одного из слуг заколоть его кинжалом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7106" name="Picture 2" descr="C:\Documents and Settings\Admin\Рабочий стол\рим\1004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389634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643998" cy="25717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Вскоре император услышал стук копыт. Поняв, что едут его арестовывать, Нерон собрался с силами, произнёс строфу из </a:t>
            </a:r>
            <a:r>
              <a:rPr lang="ru-RU" dirty="0" smtClean="0">
                <a:hlinkClick r:id="rId2" tooltip="Илиада"/>
              </a:rPr>
              <a:t>«Илиады»</a:t>
            </a:r>
            <a:r>
              <a:rPr lang="ru-RU" dirty="0" smtClean="0"/>
              <a:t> «Коней, стремительно скачущих, топот мне слух поражает</a:t>
            </a:r>
            <a:r>
              <a:rPr lang="ru-RU" dirty="0" smtClean="0"/>
              <a:t>»</a:t>
            </a:r>
            <a:r>
              <a:rPr lang="ru-RU" baseline="30000" dirty="0" smtClean="0"/>
              <a:t>[</a:t>
            </a:r>
            <a:r>
              <a:rPr lang="ru-RU" dirty="0" smtClean="0"/>
              <a:t> </a:t>
            </a:r>
            <a:r>
              <a:rPr lang="ru-RU" dirty="0" smtClean="0"/>
              <a:t>и при помощи своего секретаря </a:t>
            </a:r>
            <a:r>
              <a:rPr lang="ru-RU" dirty="0" err="1" smtClean="0">
                <a:hlinkClick r:id="rId3" tooltip="Эпафродит (страница отсутствует)"/>
              </a:rPr>
              <a:t>Эпафродита</a:t>
            </a:r>
            <a:r>
              <a:rPr lang="ru-RU" dirty="0" smtClean="0"/>
              <a:t> перерезал себе горло. Согласно </a:t>
            </a:r>
            <a:r>
              <a:rPr lang="ru-RU" dirty="0" err="1" smtClean="0"/>
              <a:t>Диону</a:t>
            </a:r>
            <a:r>
              <a:rPr lang="ru-RU" dirty="0" smtClean="0"/>
              <a:t> Кассию, фраза «Какой великий артист погибает!» (</a:t>
            </a:r>
            <a:r>
              <a:rPr lang="ru-RU" dirty="0" smtClean="0">
                <a:hlinkClick r:id="rId4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>
                <a:hlinkClick r:id="rId5" tooltip="Qualis artifex pereo"/>
              </a:rPr>
              <a:t>Qualis</a:t>
            </a:r>
            <a:r>
              <a:rPr lang="ru-RU" i="1" dirty="0" smtClean="0">
                <a:hlinkClick r:id="rId5" tooltip="Qualis artifex pereo"/>
              </a:rPr>
              <a:t> </a:t>
            </a:r>
            <a:r>
              <a:rPr lang="ru-RU" i="1" dirty="0" err="1" smtClean="0">
                <a:hlinkClick r:id="rId5" tooltip="Qualis artifex pereo"/>
              </a:rPr>
              <a:t>artifex</a:t>
            </a:r>
            <a:r>
              <a:rPr lang="ru-RU" i="1" dirty="0" smtClean="0">
                <a:hlinkClick r:id="rId5" tooltip="Qualis artifex pereo"/>
              </a:rPr>
              <a:t> </a:t>
            </a:r>
            <a:r>
              <a:rPr lang="ru-RU" i="1" dirty="0" err="1" smtClean="0">
                <a:hlinkClick r:id="rId5" tooltip="Qualis artifex pereo"/>
              </a:rPr>
              <a:t>pereo</a:t>
            </a:r>
            <a:r>
              <a:rPr lang="ru-RU" dirty="0" smtClean="0"/>
              <a:t>) была произнесена в этот момент. Всадники въехали на виллу и увидели лежащего в крови императора, он был ещё жив. Один из прибывших попытался остановить кровотечение (по </a:t>
            </a:r>
            <a:r>
              <a:rPr lang="ru-RU" dirty="0" err="1" smtClean="0"/>
              <a:t>Светонию</a:t>
            </a:r>
            <a:r>
              <a:rPr lang="ru-RU" dirty="0" smtClean="0"/>
              <a:t> — сделал вид, что пытается), но Нерон умер. Его последними словами были: «Вот она — верность»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C:\Documents and Settings\Admin\Рабочий стол\рим\Vasiliy_smirnov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14289"/>
            <a:ext cx="8072494" cy="3515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0042"/>
            <a:ext cx="4257676" cy="607223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Дозволение на погребение тела императора было дано </a:t>
            </a:r>
            <a:r>
              <a:rPr lang="ru-RU" sz="2000" dirty="0" err="1" smtClean="0">
                <a:hlinkClick r:id="rId2" tooltip="Икел (вольноотпущенник) (страница отсутствует)"/>
              </a:rPr>
              <a:t>Икелом</a:t>
            </a:r>
            <a:r>
              <a:rPr lang="ru-RU" sz="2000" dirty="0" smtClean="0"/>
              <a:t>, вольноотпущенником и клиентом </a:t>
            </a:r>
            <a:r>
              <a:rPr lang="ru-RU" sz="2000" dirty="0" err="1" smtClean="0"/>
              <a:t>Гальбы</a:t>
            </a:r>
            <a:r>
              <a:rPr lang="ru-RU" sz="2000" dirty="0" smtClean="0"/>
              <a:t>. Никто не хотел заниматься похоронами бывшего императора. Узнав об этом, его бывшая любовница Акта, а также кормилицы Эклога и Александрия, завернули его останки в белые одежды и предали огню. Прах его поместили в родовой усыпальнице </a:t>
            </a:r>
            <a:r>
              <a:rPr lang="ru-RU" sz="2000" dirty="0" err="1" smtClean="0"/>
              <a:t>Домициев</a:t>
            </a:r>
            <a:r>
              <a:rPr lang="ru-RU" sz="2000" dirty="0" smtClean="0"/>
              <a:t> на Садовом </a:t>
            </a:r>
            <a:r>
              <a:rPr lang="ru-RU" sz="2000" dirty="0" smtClean="0"/>
              <a:t>холме</a:t>
            </a:r>
            <a:r>
              <a:rPr lang="ru-RU" sz="2000" baseline="30000" dirty="0" smtClean="0"/>
              <a:t>[</a:t>
            </a:r>
            <a:r>
              <a:rPr lang="ru-RU" sz="2000" dirty="0" smtClean="0"/>
              <a:t>(</a:t>
            </a:r>
            <a:r>
              <a:rPr lang="ru-RU" sz="2000" dirty="0" err="1" smtClean="0"/>
              <a:t>совр</a:t>
            </a:r>
            <a:r>
              <a:rPr lang="ru-RU" sz="2000" dirty="0" smtClean="0"/>
              <a:t>. </a:t>
            </a:r>
            <a:r>
              <a:rPr lang="ru-RU" sz="2000" dirty="0" err="1" smtClean="0">
                <a:hlinkClick r:id="rId3" tooltip="Пинций"/>
              </a:rPr>
              <a:t>Пинций</a:t>
            </a:r>
            <a:r>
              <a:rPr lang="ru-RU" sz="2000" dirty="0" smtClean="0"/>
              <a:t> в Риме).</a:t>
            </a:r>
          </a:p>
          <a:p>
            <a:r>
              <a:rPr lang="ru-RU" sz="2000" dirty="0" smtClean="0"/>
              <a:t>Предполагаемая могила Нерона</a:t>
            </a:r>
          </a:p>
          <a:p>
            <a:r>
              <a:rPr lang="ru-RU" sz="2000" dirty="0" smtClean="0"/>
              <a:t>Согласно </a:t>
            </a:r>
            <a:r>
              <a:rPr lang="ru-RU" sz="2000" dirty="0" err="1" smtClean="0"/>
              <a:t>Светонию</a:t>
            </a:r>
            <a:r>
              <a:rPr lang="ru-RU" sz="2000" dirty="0" smtClean="0"/>
              <a:t> и </a:t>
            </a:r>
            <a:r>
              <a:rPr lang="ru-RU" sz="2000" dirty="0" err="1" smtClean="0">
                <a:hlinkClick r:id="rId4" tooltip="Дион Кассий"/>
              </a:rPr>
              <a:t>Диону</a:t>
            </a:r>
            <a:r>
              <a:rPr lang="ru-RU" sz="2000" dirty="0" smtClean="0">
                <a:hlinkClick r:id="rId4" tooltip="Дион Кассий"/>
              </a:rPr>
              <a:t> Кассию</a:t>
            </a:r>
            <a:r>
              <a:rPr lang="ru-RU" sz="2000" dirty="0" smtClean="0"/>
              <a:t>, римляне приветствовали смерть </a:t>
            </a:r>
            <a:r>
              <a:rPr lang="ru-RU" sz="2000" dirty="0" smtClean="0"/>
              <a:t>Нерона. </a:t>
            </a:r>
            <a:r>
              <a:rPr lang="ru-RU" sz="2000" dirty="0" smtClean="0"/>
              <a:t>Тацит утверждает, что Сенат и верхние классы общества были рады смерти императора, а нижние классы наоборот были опечалены таким оборотом </a:t>
            </a:r>
            <a:r>
              <a:rPr lang="ru-RU" sz="2000" dirty="0" smtClean="0"/>
              <a:t>событий.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1987" name="Picture 3" descr="C:\Documents and Settings\Admin\Рабочий стол\рим\640px-Piranesi-3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428604"/>
            <a:ext cx="4150923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Тиберий (14 – 37 гг.)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286280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vi-VN" b="1" dirty="0" smtClean="0"/>
              <a:t>Тибе́рий </a:t>
            </a:r>
            <a:r>
              <a:rPr lang="vi-VN" b="1" dirty="0" smtClean="0"/>
              <a:t>Ю́лий Це́зарь А́вгуст</a:t>
            </a:r>
            <a:r>
              <a:rPr lang="vi-VN" dirty="0" smtClean="0"/>
              <a:t> (</a:t>
            </a:r>
            <a:r>
              <a:rPr lang="vi-VN" dirty="0" smtClean="0">
                <a:hlinkClick r:id="rId2" tooltip="Латинский язык"/>
              </a:rPr>
              <a:t>лат.</a:t>
            </a:r>
            <a:r>
              <a:rPr lang="vi-VN" dirty="0" smtClean="0"/>
              <a:t> </a:t>
            </a:r>
            <a:r>
              <a:rPr lang="en-US" i="1" dirty="0" smtClean="0"/>
              <a:t>Tiberius Julius Caesar Augustus</a:t>
            </a:r>
            <a:r>
              <a:rPr lang="en-US" dirty="0" smtClean="0"/>
              <a:t>; </a:t>
            </a:r>
            <a:r>
              <a:rPr lang="vi-VN" dirty="0" smtClean="0"/>
              <a:t>урождённый Тиберий Клавдий Нерон, </a:t>
            </a:r>
            <a:r>
              <a:rPr lang="vi-VN" dirty="0" smtClean="0">
                <a:hlinkClick r:id="rId2" tooltip="Латинский язык"/>
              </a:rPr>
              <a:t>лат.</a:t>
            </a:r>
            <a:r>
              <a:rPr lang="vi-VN" dirty="0" smtClean="0"/>
              <a:t> </a:t>
            </a:r>
            <a:r>
              <a:rPr lang="en-US" i="1" dirty="0" smtClean="0"/>
              <a:t>Tiberius Claudius Nero</a:t>
            </a:r>
            <a:r>
              <a:rPr lang="en-US" dirty="0" smtClean="0"/>
              <a:t>, </a:t>
            </a:r>
            <a:r>
              <a:rPr lang="en-US" dirty="0" smtClean="0">
                <a:hlinkClick r:id="rId3" tooltip="42 год до н. э."/>
              </a:rPr>
              <a:t>42 </a:t>
            </a:r>
            <a:r>
              <a:rPr lang="vi-VN" dirty="0" smtClean="0">
                <a:hlinkClick r:id="rId3" tooltip="42 год до н. э."/>
              </a:rPr>
              <a:t>год до н. э.</a:t>
            </a:r>
            <a:r>
              <a:rPr lang="vi-VN" dirty="0" smtClean="0"/>
              <a:t>—</a:t>
            </a:r>
            <a:r>
              <a:rPr lang="vi-VN" dirty="0" smtClean="0">
                <a:hlinkClick r:id="rId4" tooltip="37 год"/>
              </a:rPr>
              <a:t>37 год н. э.</a:t>
            </a:r>
            <a:r>
              <a:rPr lang="vi-VN" dirty="0" smtClean="0"/>
              <a:t>) — второй </a:t>
            </a:r>
            <a:r>
              <a:rPr lang="vi-VN" dirty="0" smtClean="0">
                <a:hlinkClick r:id="rId5" tooltip="Римская империя"/>
              </a:rPr>
              <a:t>римский</a:t>
            </a:r>
            <a:r>
              <a:rPr lang="vi-VN" dirty="0" smtClean="0">
                <a:hlinkClick r:id="rId6" tooltip="Император"/>
              </a:rPr>
              <a:t>император</a:t>
            </a:r>
            <a:r>
              <a:rPr lang="vi-VN" dirty="0" smtClean="0"/>
              <a:t> (с </a:t>
            </a:r>
            <a:r>
              <a:rPr lang="vi-VN" dirty="0" smtClean="0">
                <a:hlinkClick r:id="rId7" tooltip="14 год"/>
              </a:rPr>
              <a:t>14 года</a:t>
            </a:r>
            <a:r>
              <a:rPr lang="vi-VN" dirty="0" smtClean="0"/>
              <a:t>) из династии </a:t>
            </a:r>
            <a:r>
              <a:rPr lang="vi-VN" dirty="0" smtClean="0">
                <a:hlinkClick r:id="rId8" tooltip="Юлии-Клавдии"/>
              </a:rPr>
              <a:t>Юлиев-Клавдиев</a:t>
            </a:r>
            <a:r>
              <a:rPr lang="vi-VN" dirty="0" smtClean="0"/>
              <a:t>. Согласно</a:t>
            </a:r>
            <a:r>
              <a:rPr lang="vi-VN" dirty="0" smtClean="0">
                <a:hlinkClick r:id="rId9" tooltip="Библия"/>
              </a:rPr>
              <a:t>Библии</a:t>
            </a:r>
            <a:r>
              <a:rPr lang="vi-VN" baseline="30000" dirty="0" smtClean="0">
                <a:hlinkClick r:id="rId10"/>
              </a:rPr>
              <a:t>[1]</a:t>
            </a:r>
            <a:r>
              <a:rPr lang="vi-VN" dirty="0" smtClean="0"/>
              <a:t>, именно в его правление был распят </a:t>
            </a:r>
            <a:r>
              <a:rPr lang="vi-VN" dirty="0" smtClean="0">
                <a:hlinkClick r:id="rId11" tooltip="Иисус Христос"/>
              </a:rPr>
              <a:t>Иисус Христос</a:t>
            </a:r>
            <a:r>
              <a:rPr lang="vi-VN" dirty="0" smtClean="0"/>
              <a:t>.</a:t>
            </a:r>
            <a:endParaRPr lang="ru-RU" dirty="0"/>
          </a:p>
        </p:txBody>
      </p:sp>
      <p:pic>
        <p:nvPicPr>
          <p:cNvPr id="15362" name="Picture 2" descr="http://ec-dejavu.ru/images/t-2/tiberiu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36460" y="1571612"/>
            <a:ext cx="421704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428604"/>
            <a:ext cx="3829048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Тиберий оставил о себе в истории двоякое впечатление. С одной стороны (если отталкиваться от описания его правления у Тацита) Тиберий был мрачным, нелюдимым человеком, а время его правления — смутным и страшным. Поэтому не мудрено, что плебс, узнав о смерти императора, кричал «Тиберия в Тибр!»</a:t>
            </a:r>
            <a:endParaRPr lang="ru-RU" dirty="0"/>
          </a:p>
        </p:txBody>
      </p:sp>
      <p:sp>
        <p:nvSpPr>
          <p:cNvPr id="14338" name="AutoShape 2" descr="https://upload.wikimedia.org/wikipedia/commons/0/0b/Tiberius%26Livia_Aure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://ancientrome.ru/art/artwork/sculp/rom/imp/tiberius/tib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298372" cy="49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857752" cy="6500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У других авторов той эпохи личность Тиберия описывается иначе. </a:t>
            </a:r>
            <a:r>
              <a:rPr lang="ru-RU" sz="2400" dirty="0" err="1" smtClean="0"/>
              <a:t>Светоний</a:t>
            </a:r>
            <a:r>
              <a:rPr lang="ru-RU" sz="2400" dirty="0" smtClean="0"/>
              <a:t> в своей «</a:t>
            </a:r>
            <a:r>
              <a:rPr lang="ru-RU" sz="2400" dirty="0" smtClean="0">
                <a:hlinkClick r:id="rId2" tooltip="Жизнь двенадцати цезарей"/>
              </a:rPr>
              <a:t>Жизни 12 Цезарей</a:t>
            </a:r>
            <a:r>
              <a:rPr lang="ru-RU" sz="2400" dirty="0" smtClean="0"/>
              <a:t>» прекрасно отзывается о Тиберии до его провозглашения императором и о первых годах нахождения его у власти, отмечая возвращение Сенату некоторых его привилегий и полномочий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Иудейский </a:t>
            </a:r>
            <a:r>
              <a:rPr lang="ru-RU" sz="2400" dirty="0" smtClean="0"/>
              <a:t>ученый и историк </a:t>
            </a:r>
            <a:r>
              <a:rPr lang="ru-RU" sz="2400" dirty="0" smtClean="0">
                <a:hlinkClick r:id="rId3" tooltip="Филон Александрийский"/>
              </a:rPr>
              <a:t>Филон</a:t>
            </a:r>
            <a:r>
              <a:rPr lang="ru-RU" sz="2400" dirty="0" smtClean="0"/>
              <a:t>, который противопоставляет его Калигуле. Он неоднократно подчеркивает глубокий ум и проницательность Тиберия, а про его правление пишет, что «за двадцать три года, что нёс бремя власти над сушей и над морем, не оставил ни единого семени войны ни в эллинской, ни в варварской земле, а мир и сопутствующие ему блага до самой кончины своей раздавал </a:t>
            </a:r>
            <a:r>
              <a:rPr lang="ru-RU" sz="2400" dirty="0" err="1" smtClean="0"/>
              <a:t>нескудеющей</a:t>
            </a:r>
            <a:r>
              <a:rPr lang="ru-RU" sz="2400" dirty="0" smtClean="0"/>
              <a:t> рукой и щедрым своим сердцем».</a:t>
            </a:r>
            <a:endParaRPr lang="ru-RU" sz="2400" dirty="0"/>
          </a:p>
        </p:txBody>
      </p:sp>
      <p:pic>
        <p:nvPicPr>
          <p:cNvPr id="13314" name="Picture 2" descr="http://www.boris-nuernberg-reisen.de/imperator_tiber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536" y="785794"/>
            <a:ext cx="4078060" cy="543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Калигула (37 – 41)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786346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 </a:t>
            </a:r>
            <a:r>
              <a:rPr lang="ru-RU" sz="2400" u="sng" dirty="0" smtClean="0">
                <a:hlinkClick r:id="rId2" tooltip="Древний Рим"/>
              </a:rPr>
              <a:t>римский</a:t>
            </a:r>
            <a:r>
              <a:rPr lang="ru-RU" sz="2400" dirty="0" smtClean="0"/>
              <a:t> император, третий из </a:t>
            </a:r>
            <a:r>
              <a:rPr lang="ru-RU" sz="2400" dirty="0" err="1" smtClean="0"/>
              <a:t>династии</a:t>
            </a:r>
            <a:r>
              <a:rPr lang="ru-RU" sz="2400" dirty="0" err="1" smtClean="0">
                <a:hlinkClick r:id="rId3" tooltip="Юлии-Клавдии"/>
              </a:rPr>
              <a:t>Юлиев-Клавдиев</a:t>
            </a:r>
            <a:r>
              <a:rPr lang="ru-RU" sz="2400" dirty="0" smtClean="0"/>
              <a:t> (</a:t>
            </a:r>
            <a:r>
              <a:rPr lang="ru-RU" sz="2400" dirty="0" err="1" smtClean="0"/>
              <a:t>c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18 марта"/>
              </a:rPr>
              <a:t>18 марта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5" tooltip="37"/>
              </a:rPr>
              <a:t>37</a:t>
            </a:r>
            <a:r>
              <a:rPr lang="ru-RU" sz="2400" dirty="0" smtClean="0"/>
              <a:t>).</a:t>
            </a:r>
            <a:r>
              <a:rPr lang="ru-RU" sz="2400" dirty="0" smtClean="0"/>
              <a:t> Гай был третьим из </a:t>
            </a:r>
            <a:r>
              <a:rPr lang="ru-RU" sz="2400" dirty="0" smtClean="0"/>
              <a:t>6  детей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6" tooltip="Нерон Клавдий Друз Германик"/>
              </a:rPr>
              <a:t>Германика</a:t>
            </a:r>
            <a:r>
              <a:rPr lang="ru-RU" sz="2400" dirty="0" smtClean="0"/>
              <a:t> и </a:t>
            </a:r>
            <a:r>
              <a:rPr lang="ru-RU" sz="2400" dirty="0" err="1" smtClean="0">
                <a:hlinkClick r:id="rId7" tooltip="Агриппина Старшая"/>
              </a:rPr>
              <a:t>Агриппины</a:t>
            </a:r>
            <a:r>
              <a:rPr lang="ru-RU" sz="2400" dirty="0" smtClean="0">
                <a:hlinkClick r:id="rId7" tooltip="Агриппина Старшая"/>
              </a:rPr>
              <a:t> Старшей</a:t>
            </a:r>
            <a:r>
              <a:rPr lang="ru-RU" sz="2400" dirty="0" smtClean="0"/>
              <a:t>. Когда он был ребёнком, отец брал его с собой в свои знаменитые германские кампании, где Гай носил детские сапожки наподобие армейских </a:t>
            </a:r>
            <a:r>
              <a:rPr lang="ru-RU" sz="2400" dirty="0" smtClean="0">
                <a:hlinkClick r:id="rId8" tooltip="Калиги"/>
              </a:rPr>
              <a:t>калиг</a:t>
            </a:r>
            <a:r>
              <a:rPr lang="ru-RU" sz="2400" dirty="0" smtClean="0"/>
              <a:t>. Из-за этого впоследствии за ним и закрепилось прозвище «Калигула», что значит «сапожок» (</a:t>
            </a:r>
            <a:r>
              <a:rPr lang="ru-RU" sz="2400" dirty="0" smtClean="0">
                <a:hlinkClick r:id="rId9" tooltip="Латинский язык"/>
              </a:rPr>
              <a:t>лат.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caligula</a:t>
            </a:r>
            <a:r>
              <a:rPr lang="ru-RU" sz="2400" dirty="0" smtClean="0"/>
              <a:t> — уменьшительное от </a:t>
            </a:r>
            <a:r>
              <a:rPr lang="ru-RU" sz="2400" i="1" dirty="0" err="1" smtClean="0"/>
              <a:t>caliga</a:t>
            </a:r>
            <a:r>
              <a:rPr lang="ru-RU" sz="2400" dirty="0" smtClean="0"/>
              <a:t>), которое ему не нравилось.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Согласно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10" tooltip="Гай Светоний Транквилл"/>
              </a:rPr>
              <a:t>Светонию</a:t>
            </a:r>
            <a:r>
              <a:rPr lang="ru-RU" sz="2400" dirty="0" smtClean="0"/>
              <a:t>, он постоянно повторял и руководствовался выражением «</a:t>
            </a:r>
            <a:r>
              <a:rPr lang="ru-RU" sz="2400" u="sng" dirty="0" smtClean="0">
                <a:hlinkClick r:id="rId11" tooltip="Oderint, dum metuant"/>
              </a:rPr>
              <a:t>Пусть ненавидят, лишь бы боялись</a:t>
            </a:r>
            <a:r>
              <a:rPr lang="ru-RU" sz="2400" dirty="0" smtClean="0"/>
              <a:t>» </a:t>
            </a:r>
            <a:endParaRPr lang="ru-RU" sz="2400" dirty="0"/>
          </a:p>
        </p:txBody>
      </p:sp>
      <p:pic>
        <p:nvPicPr>
          <p:cNvPr id="12290" name="Picture 2" descr="http://www.rate1.com.ua/uploads/RTEmagicC_Evil-Kaligula.JP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31598" y="1714488"/>
            <a:ext cx="3798091" cy="4714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4114800" cy="55546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40 году Калигула предпринял попытку похода на Британию, но проведена она была в его неподражаемой манере: войска были построены в боевые порядки на галльском берегу перед </a:t>
            </a:r>
            <a:r>
              <a:rPr lang="ru-RU" dirty="0" smtClean="0">
                <a:hlinkClick r:id="rId2" tooltip="Ла-Манш"/>
              </a:rPr>
              <a:t>Ла-Маншем</a:t>
            </a:r>
            <a:r>
              <a:rPr lang="ru-RU" dirty="0" smtClean="0"/>
              <a:t>, после чего им было приказано атаковать воду. После атаки легионерам было велено собрать на берегу ракушки, которые и были выставлены на Капитолии в виде военной </a:t>
            </a:r>
            <a:r>
              <a:rPr lang="ru-RU" dirty="0" smtClean="0"/>
              <a:t>добычи.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8929718" cy="33575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В </a:t>
            </a:r>
            <a:r>
              <a:rPr lang="ru-RU" sz="2400" dirty="0" smtClean="0"/>
              <a:t>Риме Калигула начал строить </a:t>
            </a:r>
            <a:r>
              <a:rPr lang="ru-RU" sz="2400" dirty="0" smtClean="0">
                <a:hlinkClick r:id="rId2" tooltip="Акведук"/>
              </a:rPr>
              <a:t>акведуки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Aqua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Claudia</a:t>
            </a:r>
            <a:r>
              <a:rPr lang="ru-RU" sz="2400" dirty="0" smtClean="0"/>
              <a:t> и </a:t>
            </a:r>
            <a:r>
              <a:rPr lang="ru-RU" sz="2400" i="1" dirty="0" err="1" smtClean="0"/>
              <a:t>Anio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Novus</a:t>
            </a:r>
            <a:r>
              <a:rPr lang="ru-RU" sz="2400" dirty="0" smtClean="0"/>
              <a:t>. Для улучшения снабжения зерном, из-за которого при Тиберии вспыхивали восстания, была улучшена гавань в </a:t>
            </a:r>
            <a:r>
              <a:rPr lang="ru-RU" sz="2400" dirty="0" err="1" smtClean="0"/>
              <a:t>Регии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Калигуле </a:t>
            </a:r>
            <a:r>
              <a:rPr lang="ru-RU" sz="2400" dirty="0" smtClean="0"/>
              <a:t>стало совершенно ясно, что оппозиция сената принципиальна, и он не делал больше попыток с ней примириться. После раскрытия заговора, говорят, он перед сенатом ударил по своему мечу и воскликнул: «Я приду, приду, и он со мной вместе». Из-за всего этого </a:t>
            </a:r>
            <a:r>
              <a:rPr lang="ru-RU" sz="2400" dirty="0" smtClean="0">
                <a:hlinkClick r:id="rId3" tooltip="Вольноотпущенник"/>
              </a:rPr>
              <a:t>вольноотпущенник</a:t>
            </a:r>
            <a:r>
              <a:rPr lang="ru-RU" sz="2400" dirty="0" smtClean="0"/>
              <a:t> Калигулы </a:t>
            </a:r>
            <a:r>
              <a:rPr lang="ru-RU" sz="2400" dirty="0" err="1" smtClean="0"/>
              <a:t>Протоген</a:t>
            </a:r>
            <a:r>
              <a:rPr lang="ru-RU" sz="2400" dirty="0" smtClean="0"/>
              <a:t> стал носить рядом с ним две книжки, называвшиеся «Меч» и «Кинжал», куда были занесены подлежащие казни.</a:t>
            </a:r>
            <a:endParaRPr lang="ru-RU" sz="2400" dirty="0"/>
          </a:p>
        </p:txBody>
      </p:sp>
      <p:pic>
        <p:nvPicPr>
          <p:cNvPr id="11266" name="Picture 2" descr="http://bestefilms.ru/sites/default/files/u27/kaligu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963</Words>
  <Application>Microsoft Office PowerPoint</Application>
  <PresentationFormat>Экран (4:3)</PresentationFormat>
  <Paragraphs>74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Римская империя   в 1-2 в.в.</vt:lpstr>
      <vt:lpstr>Династия Юлиев - Клавдиев</vt:lpstr>
      <vt:lpstr>Слайд 3</vt:lpstr>
      <vt:lpstr>Тиберий (14 – 37 гг.)</vt:lpstr>
      <vt:lpstr>Слайд 5</vt:lpstr>
      <vt:lpstr>Слайд 6</vt:lpstr>
      <vt:lpstr>Калигула (37 – 41)</vt:lpstr>
      <vt:lpstr>Слайд 8</vt:lpstr>
      <vt:lpstr>Слайд 9</vt:lpstr>
      <vt:lpstr>Слайд 10</vt:lpstr>
      <vt:lpstr>Слайд 11</vt:lpstr>
      <vt:lpstr>Клавдий (41 -54 гг.)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Нерон (54 – 68 гг.)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2015-05-07T15:34:05Z</dcterms:modified>
</cp:coreProperties>
</file>